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5C_AA40836F.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62"/>
  </p:notesMasterIdLst>
  <p:sldIdLst>
    <p:sldId id="256" r:id="rId3"/>
    <p:sldId id="322" r:id="rId4"/>
    <p:sldId id="325" r:id="rId5"/>
    <p:sldId id="320" r:id="rId6"/>
    <p:sldId id="374" r:id="rId7"/>
    <p:sldId id="326" r:id="rId8"/>
    <p:sldId id="317" r:id="rId9"/>
    <p:sldId id="328" r:id="rId10"/>
    <p:sldId id="333" r:id="rId11"/>
    <p:sldId id="334" r:id="rId12"/>
    <p:sldId id="329" r:id="rId13"/>
    <p:sldId id="315" r:id="rId14"/>
    <p:sldId id="313" r:id="rId15"/>
    <p:sldId id="312" r:id="rId16"/>
    <p:sldId id="311" r:id="rId17"/>
    <p:sldId id="330" r:id="rId18"/>
    <p:sldId id="336" r:id="rId19"/>
    <p:sldId id="366" r:id="rId20"/>
    <p:sldId id="337" r:id="rId21"/>
    <p:sldId id="338" r:id="rId22"/>
    <p:sldId id="335" r:id="rId23"/>
    <p:sldId id="331" r:id="rId24"/>
    <p:sldId id="340" r:id="rId25"/>
    <p:sldId id="339" r:id="rId26"/>
    <p:sldId id="341" r:id="rId27"/>
    <p:sldId id="369" r:id="rId28"/>
    <p:sldId id="368" r:id="rId29"/>
    <p:sldId id="342" r:id="rId30"/>
    <p:sldId id="343" r:id="rId31"/>
    <p:sldId id="344" r:id="rId32"/>
    <p:sldId id="365" r:id="rId33"/>
    <p:sldId id="345" r:id="rId34"/>
    <p:sldId id="350" r:id="rId35"/>
    <p:sldId id="332" r:id="rId36"/>
    <p:sldId id="347" r:id="rId37"/>
    <p:sldId id="362" r:id="rId38"/>
    <p:sldId id="370" r:id="rId39"/>
    <p:sldId id="357" r:id="rId40"/>
    <p:sldId id="353" r:id="rId41"/>
    <p:sldId id="348" r:id="rId42"/>
    <p:sldId id="297" r:id="rId43"/>
    <p:sldId id="349" r:id="rId44"/>
    <p:sldId id="298" r:id="rId45"/>
    <p:sldId id="305" r:id="rId46"/>
    <p:sldId id="306" r:id="rId47"/>
    <p:sldId id="307" r:id="rId48"/>
    <p:sldId id="308" r:id="rId49"/>
    <p:sldId id="310" r:id="rId50"/>
    <p:sldId id="372" r:id="rId51"/>
    <p:sldId id="299" r:id="rId52"/>
    <p:sldId id="352" r:id="rId53"/>
    <p:sldId id="351" r:id="rId54"/>
    <p:sldId id="301" r:id="rId55"/>
    <p:sldId id="295" r:id="rId56"/>
    <p:sldId id="303" r:id="rId57"/>
    <p:sldId id="358" r:id="rId58"/>
    <p:sldId id="361" r:id="rId59"/>
    <p:sldId id="296" r:id="rId60"/>
    <p:sldId id="34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5EB6E1-2B57-0E85-B49A-4DBA4058E489}" name="Kushagra Indurkhya" initials="KI" userId="353bf98d1fbf3ec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4A3D7-5FB8-455D-B399-5D7185201499}" v="134" dt="2023-05-04T18:31:09.959"/>
    <p1510:client id="{08B1F904-BF5C-4854-8829-3B1D704BD34D}" v="35" dt="2023-05-08T04:54:05.107"/>
    <p1510:client id="{095FEA50-8806-4C01-BBB4-23FE6431F66A}" v="233" dt="2023-05-05T10:03:58.224"/>
    <p1510:client id="{0A96AAB3-227A-49CE-BF52-E5A83C7208A4}" v="666" dt="2023-05-05T12:02:59.415"/>
    <p1510:client id="{0D03CD91-C928-4D62-B423-DC20877EB9BF}" v="2" dt="2023-05-03T18:26:09.365"/>
    <p1510:client id="{23444FE7-E06E-4BE8-BA8B-0DEF7CB075A2}" v="348" dt="2023-05-07T11:49:57.844"/>
    <p1510:client id="{2DBFC373-8C6B-4058-A019-83DF8B823AE3}" v="2" dt="2023-05-07T17:09:34.755"/>
    <p1510:client id="{2F2D1490-D951-434E-8FB1-2ADBB6E52E39}" v="68" dt="2023-05-07T14:04:03.290"/>
    <p1510:client id="{4FE8CE88-E3D0-46AC-B412-116CCE12D898}" v="31" dt="2023-05-05T05:49:51.292"/>
    <p1510:client id="{57FD3196-25FD-46F1-9DF6-724266AA5933}" v="75" dt="2023-05-04T19:34:15.685"/>
    <p1510:client id="{7B2DDC69-079C-4625-9CD7-56F6CD01FB53}" v="120" dt="2023-05-05T06:31:12.335"/>
    <p1510:client id="{81698799-1BCE-4E2E-A135-0538D373C496}" v="36" dt="2023-05-04T09:46:48.658"/>
    <p1510:client id="{8509035C-5545-4835-97E8-F3017AEAE741}" v="412" dt="2023-05-05T12:53:14.227"/>
    <p1510:client id="{85659D59-0F22-449D-8058-71EE0D4ABF34}" v="1041" dt="2023-05-03T19:57:46.948"/>
    <p1510:client id="{85B80915-6632-4E2C-9B27-BD8D4A1FC641}" v="1" dt="2023-05-05T17:42:22.069"/>
    <p1510:client id="{974DB3B6-2204-46AF-AD24-E757146B1899}" v="22" dt="2023-04-30T19:08:50.881"/>
    <p1510:client id="{A5132EF3-F537-448E-BEA0-5AC57F1B687B}" v="957" dt="2023-05-05T08:23:12.362"/>
    <p1510:client id="{AF7E2ADE-FEE9-4159-9178-329503CCF6E9}" v="1" dt="2023-05-07T06:25:07.296"/>
    <p1510:client id="{B6D70815-3130-4EF3-B44D-0ACE9ABE02D9}" v="3" dt="2023-05-06T17:54:36.024"/>
    <p1510:client id="{BE70EA02-880A-471F-A95B-C86F584A6F3B}" v="2271" dt="2023-05-05T13:26:07.666"/>
    <p1510:client id="{CC351DD9-58A4-40A2-9BE4-A635A338575F}" v="184" dt="2023-05-07T04:16:19.987"/>
    <p1510:client id="{CEF372B3-ADC8-48DC-833C-AD2A9F363FC2}" v="541" dt="2023-05-08T05:29:26.005"/>
    <p1510:client id="{DAB37AE5-2D34-4A8D-9C4C-FD78B103263B}" v="4" dt="2023-05-03T10:05:11.164"/>
    <p1510:client id="{DC45DF1C-6812-4907-909D-F189A2290DE8}" v="91" dt="2023-05-05T10:56:00.819"/>
    <p1510:client id="{EB501DE1-4FFA-4840-AC96-D9425F316599}" v="143" dt="2023-05-07T14:22:56.181"/>
    <p1510:client id="{F2ED538E-9813-445A-857C-B19D79EBB73D}" v="129" dt="2023-05-07T01:52:20.758"/>
    <p1510:client id="{F63F686A-21E9-44D5-8656-77A2507897C1}" v="8" dt="2023-05-05T06:17:28.217"/>
    <p1510:client id="{FA833A2E-D2CF-4C96-803D-D432FF39D699}" v="53" dt="2023-05-04T09:13:17.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638"/>
  </p:normalViewPr>
  <p:slideViewPr>
    <p:cSldViewPr snapToGrid="0">
      <p:cViewPr varScale="1">
        <p:scale>
          <a:sx n="128" d="100"/>
          <a:sy n="128" d="100"/>
        </p:scale>
        <p:origin x="1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modernComment_15C_AA40836F.xml><?xml version="1.0" encoding="utf-8"?>
<p188:cmLst xmlns:a="http://schemas.openxmlformats.org/drawingml/2006/main" xmlns:r="http://schemas.openxmlformats.org/officeDocument/2006/relationships" xmlns:p188="http://schemas.microsoft.com/office/powerpoint/2018/8/main">
  <p188:cm id="{457A99FB-9850-4539-B7FD-2CBBA0CE22EF}" authorId="{F45EB6E1-2B57-0E85-B49A-4DBA4058E489}" status="resolved" created="2023-05-05T11:58:42.025" complete="100000">
    <pc:sldMkLst xmlns:pc="http://schemas.microsoft.com/office/powerpoint/2013/main/command">
      <pc:docMk/>
      <pc:sldMk cId="2856354671" sldId="348"/>
    </pc:sldMkLst>
    <p188:txBody>
      <a:bodyPr/>
      <a:lstStyle/>
      <a:p>
        <a:r>
          <a:rPr lang="en-US"/>
          <a:t>Add 3 slides,Spatial Kernel,Intensity Kernel, shared memory.....after 32 add a slide on memory transfer async and all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FFFB8-1DD6-4435-808E-1D76E7AD0590}" type="datetimeFigureOut">
              <a:rPr lang="en-IN" smtClean="0"/>
              <a:pPr/>
              <a:t>08/05/23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92A09-5F36-416A-89C0-E370DBF6CA5C}" type="slidenum">
              <a:rPr lang="en-IN" smtClean="0"/>
              <a:pPr/>
              <a:t>‹#›</a:t>
            </a:fld>
            <a:endParaRPr lang="en-IN"/>
          </a:p>
        </p:txBody>
      </p:sp>
    </p:spTree>
    <p:extLst>
      <p:ext uri="{BB962C8B-B14F-4D97-AF65-F5344CB8AC3E}">
        <p14:creationId xmlns:p14="http://schemas.microsoft.com/office/powerpoint/2010/main" val="1336730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1</a:t>
            </a:fld>
            <a:endParaRPr lang="en-US"/>
          </a:p>
        </p:txBody>
      </p:sp>
    </p:spTree>
    <p:extLst>
      <p:ext uri="{BB962C8B-B14F-4D97-AF65-F5344CB8AC3E}">
        <p14:creationId xmlns:p14="http://schemas.microsoft.com/office/powerpoint/2010/main" val="159553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e2b876bab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e2b876bab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3e2b876bab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e2b876bab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e2b876bab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3e2b876bab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3e2b876bab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3e2b876bab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IN"/>
              <a:t>The bilateral filter smooths an input image while preserving its edges. Each pixel is replaced by a weighted average of its neighbours. Each neighbour is weighted by a spatial component that penalizes distant pixels and range component that penalizes pixels with a different intensity. The combination of both components ensures that only nearby similar pixels contribute to the final result.</a:t>
            </a:r>
            <a:endParaRPr lang="en-US"/>
          </a:p>
          <a:p>
            <a:pPr marL="0" lvl="0" indent="0" algn="l">
              <a:spcBef>
                <a:spcPts val="0"/>
              </a:spcBef>
              <a:spcAft>
                <a:spcPts val="0"/>
              </a:spcAft>
              <a:buNone/>
            </a:pPr>
            <a:endParaRPr>
              <a:cs typeface="Calibri"/>
            </a:endParaRPr>
          </a:p>
        </p:txBody>
      </p:sp>
      <p:sp>
        <p:nvSpPr>
          <p:cNvPr id="189" name="Google Shape;189;g23e2b876bab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e2b876bab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3e2b876bab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23e2b876bab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e2b876bab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e2b876bab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3e2b876bab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extLst>
      <p:ext uri="{BB962C8B-B14F-4D97-AF65-F5344CB8AC3E}">
        <p14:creationId xmlns:p14="http://schemas.microsoft.com/office/powerpoint/2010/main" val="1088245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Low </a:t>
            </a:r>
            <a:r>
              <a:rPr lang="en-US" err="1">
                <a:cs typeface="Calibri"/>
              </a:rPr>
              <a:t>Variance:</a:t>
            </a:r>
            <a:r>
              <a:rPr lang="en-US" err="1"/>
              <a:t>The</a:t>
            </a:r>
            <a:r>
              <a:rPr lang="en-US"/>
              <a:t> filter only considers a narrow range of pixel values as similar, resulting in </a:t>
            </a:r>
            <a:r>
              <a:rPr lang="en-US" err="1"/>
              <a:t>oversmoothing</a:t>
            </a:r>
            <a:r>
              <a:rPr lang="en-US"/>
              <a:t> and loss of details. As we can see, the image looks blurry, and the edges are not well defined.</a:t>
            </a:r>
          </a:p>
          <a:p>
            <a:r>
              <a:rPr lang="en-US">
                <a:cs typeface="Calibri"/>
              </a:rPr>
              <a:t>High Variance : </a:t>
            </a:r>
            <a:r>
              <a:rPr lang="en-US"/>
              <a:t>the filter becomes less selective about which pixel values are considered similar, which can result in under-smoothing and the introduction of unwanted noise. As we can see, the image is no longer oversmoothed, but there are now some artifacts and noise in the image.</a:t>
            </a:r>
          </a:p>
          <a:p>
            <a:endParaRPr lang="en-US">
              <a:cs typeface="Calibri"/>
            </a:endParaRPr>
          </a:p>
          <a:p>
            <a:r>
              <a:rPr lang="en-US">
                <a:cs typeface="Calibri"/>
              </a:rPr>
              <a:t>Adaptivity:</a:t>
            </a:r>
          </a:p>
        </p:txBody>
      </p:sp>
      <p:sp>
        <p:nvSpPr>
          <p:cNvPr id="4" name="Slide Number Placeholder 3"/>
          <p:cNvSpPr>
            <a:spLocks noGrp="1"/>
          </p:cNvSpPr>
          <p:nvPr>
            <p:ph type="sldNum" sz="quarter" idx="5"/>
          </p:nvPr>
        </p:nvSpPr>
        <p:spPr/>
        <p:txBody>
          <a:bodyPr/>
          <a:lstStyle/>
          <a:p>
            <a:fld id="{0B892A09-5F36-416A-89C0-E370DBF6CA5C}" type="slidenum">
              <a:rPr lang="en-IN" smtClean="0"/>
              <a:pPr/>
              <a:t>17</a:t>
            </a:fld>
            <a:endParaRPr lang="en-IN"/>
          </a:p>
        </p:txBody>
      </p:sp>
    </p:spTree>
    <p:extLst>
      <p:ext uri="{BB962C8B-B14F-4D97-AF65-F5344CB8AC3E}">
        <p14:creationId xmlns:p14="http://schemas.microsoft.com/office/powerpoint/2010/main" val="1146154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variance as a metric, an adaptive bilateral filter can effectively capture the local characteristics of the image content, such as edges,</a:t>
            </a:r>
            <a:br>
              <a:rPr lang="en-US">
                <a:cs typeface="+mn-lt"/>
              </a:rPr>
            </a:br>
            <a:r>
              <a:rPr lang="en-US"/>
              <a:t>textures, and details, which often exhibit higher intensity variations</a:t>
            </a:r>
          </a:p>
          <a:p>
            <a:endParaRPr lang="en-US">
              <a:cs typeface="Calibri"/>
            </a:endParaRPr>
          </a:p>
          <a:p>
            <a:r>
              <a:rPr lang="en-US"/>
              <a:t>Variance is sensitive to local changes in the image content.</a:t>
            </a:r>
            <a:br>
              <a:rPr lang="en-US">
                <a:cs typeface="+mn-lt"/>
              </a:rPr>
            </a:br>
            <a:r>
              <a:rPr lang="en-US"/>
              <a:t>When there are intensity transitions or changes within a neighborhood, the variance value</a:t>
            </a:r>
            <a:br>
              <a:rPr lang="en-US">
                <a:cs typeface="+mn-lt"/>
              </a:rPr>
            </a:br>
            <a:r>
              <a:rPr lang="en-US"/>
              <a:t>increases, indicating a change in the local image characteristics. This sensitivity to local</a:t>
            </a:r>
            <a:br>
              <a:rPr lang="en-US">
                <a:cs typeface="+mn-lt"/>
              </a:rPr>
            </a:br>
            <a:r>
              <a:rPr lang="en-US"/>
              <a:t>changes makes variance a suitable metric for localization in adaptive bilateral filters, as it</a:t>
            </a:r>
            <a:br>
              <a:rPr lang="en-US">
                <a:cs typeface="+mn-lt"/>
              </a:rPr>
            </a:br>
            <a:r>
              <a:rPr lang="en-US"/>
              <a:t>can capture the presence of edges, textures, or other local features that require localized</a:t>
            </a:r>
            <a:br>
              <a:rPr lang="en-US">
                <a:cs typeface="+mn-lt"/>
              </a:rPr>
            </a:br>
            <a:r>
              <a:rPr lang="en-US"/>
              <a:t>filtering</a:t>
            </a:r>
            <a:endParaRPr lang="en-US">
              <a:cs typeface="Calibri"/>
            </a:endParaRPr>
          </a:p>
          <a:p>
            <a:endParaRPr lang="en-US"/>
          </a:p>
          <a:p>
            <a:r>
              <a:rPr lang="en-US">
                <a:cs typeface="Calibri"/>
              </a:rPr>
              <a:t>Robustness to noise : </a:t>
            </a:r>
            <a:r>
              <a:rPr lang="en-US"/>
              <a:t>Variance is relatively robust to noise compared to other </a:t>
            </a:r>
            <a:r>
              <a:rPr lang="en-US" err="1"/>
              <a:t>metrics,such</a:t>
            </a:r>
            <a:r>
              <a:rPr lang="en-US"/>
              <a:t> as gradient magnitude or image structure, which can be affected by noise. Since</a:t>
            </a:r>
            <a:br>
              <a:rPr lang="en-US">
                <a:cs typeface="+mn-lt"/>
              </a:rPr>
            </a:br>
            <a:r>
              <a:rPr lang="en-US"/>
              <a:t>variance is based on the squared differences between intensity values and the mean intensity, it tends to amplify larger differences while reducing the impact of small differences</a:t>
            </a:r>
            <a:br>
              <a:rPr lang="en-US">
                <a:cs typeface="+mn-lt"/>
              </a:rPr>
            </a:br>
            <a:r>
              <a:rPr lang="en-US"/>
              <a:t>due to noise. This makes variance a robust metric for localization in adaptive bilateral filters, as it can effectively capture the local intensity variation even in the presence of</a:t>
            </a:r>
            <a:br>
              <a:rPr lang="en-US">
                <a:cs typeface="+mn-lt"/>
              </a:rPr>
            </a:br>
            <a:r>
              <a:rPr lang="en-US"/>
              <a:t>noise</a:t>
            </a:r>
          </a:p>
          <a:p>
            <a:endParaRPr lang="en-US">
              <a:cs typeface="Calibri"/>
            </a:endParaRPr>
          </a:p>
        </p:txBody>
      </p:sp>
      <p:sp>
        <p:nvSpPr>
          <p:cNvPr id="4" name="Slide Number Placeholder 3"/>
          <p:cNvSpPr>
            <a:spLocks noGrp="1"/>
          </p:cNvSpPr>
          <p:nvPr>
            <p:ph type="sldNum" sz="quarter" idx="5"/>
          </p:nvPr>
        </p:nvSpPr>
        <p:spPr/>
        <p:txBody>
          <a:bodyPr/>
          <a:lstStyle/>
          <a:p>
            <a:fld id="{0B892A09-5F36-416A-89C0-E370DBF6CA5C}" type="slidenum">
              <a:rPr lang="en-IN" smtClean="0"/>
              <a:pPr/>
              <a:t>19</a:t>
            </a:fld>
            <a:endParaRPr lang="en-IN"/>
          </a:p>
        </p:txBody>
      </p:sp>
    </p:spTree>
    <p:extLst>
      <p:ext uri="{BB962C8B-B14F-4D97-AF65-F5344CB8AC3E}">
        <p14:creationId xmlns:p14="http://schemas.microsoft.com/office/powerpoint/2010/main" val="3480084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change that we made in our adaptive bilateral filter ,instead of directly calculating the variance of the intensities, this was done because for the following reasons:</a:t>
            </a:r>
          </a:p>
          <a:p>
            <a:endParaRPr lang="en-US">
              <a:cs typeface="Calibri"/>
            </a:endParaRPr>
          </a:p>
        </p:txBody>
      </p:sp>
      <p:sp>
        <p:nvSpPr>
          <p:cNvPr id="4" name="Slide Number Placeholder 3"/>
          <p:cNvSpPr>
            <a:spLocks noGrp="1"/>
          </p:cNvSpPr>
          <p:nvPr>
            <p:ph type="sldNum" sz="quarter" idx="5"/>
          </p:nvPr>
        </p:nvSpPr>
        <p:spPr/>
        <p:txBody>
          <a:bodyPr/>
          <a:lstStyle/>
          <a:p>
            <a:fld id="{0B892A09-5F36-416A-89C0-E370DBF6CA5C}" type="slidenum">
              <a:rPr lang="en-IN" smtClean="0"/>
              <a:pPr/>
              <a:t>20</a:t>
            </a:fld>
            <a:endParaRPr lang="en-IN"/>
          </a:p>
        </p:txBody>
      </p:sp>
    </p:spTree>
    <p:extLst>
      <p:ext uri="{BB962C8B-B14F-4D97-AF65-F5344CB8AC3E}">
        <p14:creationId xmlns:p14="http://schemas.microsoft.com/office/powerpoint/2010/main" val="337248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e2b876bab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e2b876bab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3e2b876bab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extLst>
      <p:ext uri="{BB962C8B-B14F-4D97-AF65-F5344CB8AC3E}">
        <p14:creationId xmlns:p14="http://schemas.microsoft.com/office/powerpoint/2010/main" val="3994626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cs typeface="+mn-lt"/>
              </a:rPr>
            </a:br>
            <a:r>
              <a:rPr lang="en-US"/>
              <a:t>Improved Denoising Performance: Using a larger search window allows for a</a:t>
            </a:r>
            <a:br>
              <a:rPr lang="en-US">
                <a:cs typeface="+mn-lt"/>
              </a:rPr>
            </a:br>
            <a:r>
              <a:rPr lang="en-US"/>
              <a:t>more extensive search space, which can result in better denoising performance. It</a:t>
            </a:r>
            <a:br>
              <a:rPr lang="en-US">
                <a:cs typeface="+mn-lt"/>
              </a:rPr>
            </a:br>
            <a:r>
              <a:rPr lang="en-US"/>
              <a:t>enables the filter to consider a wider range of pixels in the image when calculating</a:t>
            </a:r>
            <a:br>
              <a:rPr lang="en-US">
                <a:cs typeface="+mn-lt"/>
              </a:rPr>
            </a:br>
            <a:r>
              <a:rPr lang="en-US"/>
              <a:t>the weighted average, leading to a more effective removal of noise while preserving</a:t>
            </a:r>
            <a:br>
              <a:rPr lang="en-US">
                <a:cs typeface="+mn-lt"/>
              </a:rPr>
            </a:br>
            <a:r>
              <a:rPr lang="en-US"/>
              <a:t>image details.</a:t>
            </a:r>
            <a:br>
              <a:rPr lang="en-US">
                <a:cs typeface="+mn-lt"/>
              </a:rPr>
            </a:br>
            <a:r>
              <a:rPr lang="en-US"/>
              <a:t>– Better Preservation of Image Features: A larger search window in bilateral filter-</a:t>
            </a:r>
            <a:br>
              <a:rPr lang="en-US">
                <a:cs typeface="+mn-lt"/>
              </a:rPr>
            </a:br>
            <a:r>
              <a:rPr lang="en-US" err="1"/>
              <a:t>ing</a:t>
            </a:r>
            <a:r>
              <a:rPr lang="en-US"/>
              <a:t> allows for better preservation of image features, as it considers a larger neigh-</a:t>
            </a:r>
            <a:br>
              <a:rPr lang="en-US">
                <a:cs typeface="+mn-lt"/>
              </a:rPr>
            </a:br>
            <a:r>
              <a:rPr lang="en-US" err="1"/>
              <a:t>borhood</a:t>
            </a:r>
            <a:r>
              <a:rPr lang="en-US"/>
              <a:t> around each pixel. This can help in retaining sharp edges, fine textures,</a:t>
            </a:r>
            <a:br>
              <a:rPr lang="en-US">
                <a:cs typeface="+mn-lt"/>
              </a:rPr>
            </a:br>
            <a:r>
              <a:rPr lang="en-US"/>
              <a:t>and other important image details that may be lost with a smaller search window.</a:t>
            </a:r>
            <a:br>
              <a:rPr lang="en-US">
                <a:cs typeface="+mn-lt"/>
              </a:rPr>
            </a:br>
            <a:r>
              <a:rPr lang="en-US"/>
              <a:t>– Robustness to Local Image Variations: In images with local variations in </a:t>
            </a:r>
            <a:r>
              <a:rPr lang="en-US" err="1"/>
              <a:t>inten</a:t>
            </a:r>
            <a:r>
              <a:rPr lang="en-US"/>
              <a:t>-</a:t>
            </a:r>
            <a:br>
              <a:rPr lang="en-US">
                <a:cs typeface="+mn-lt"/>
              </a:rPr>
            </a:br>
            <a:r>
              <a:rPr lang="en-US" err="1"/>
              <a:t>sity</a:t>
            </a:r>
            <a:r>
              <a:rPr lang="en-US"/>
              <a:t> or color, using a larger search window can help in capturing the local image</a:t>
            </a:r>
            <a:br>
              <a:rPr lang="en-US">
                <a:cs typeface="+mn-lt"/>
              </a:rPr>
            </a:br>
            <a:r>
              <a:rPr lang="en-US"/>
              <a:t>characteristics more effectively. This can lead to improved filtering results, as the</a:t>
            </a:r>
            <a:br>
              <a:rPr lang="en-US">
                <a:cs typeface="+mn-lt"/>
              </a:rPr>
            </a:br>
            <a:r>
              <a:rPr lang="en-US"/>
              <a:t>filter can adapt to varying local image structures and textures.</a:t>
            </a:r>
            <a:br>
              <a:rPr lang="en-US">
                <a:cs typeface="+mn-lt"/>
              </a:rPr>
            </a:br>
            <a:r>
              <a:rPr lang="en-US"/>
              <a:t>– Reduced Blocking Artifacts: Bilateral filtering can sometimes introduce blocking</a:t>
            </a:r>
            <a:br>
              <a:rPr lang="en-US">
                <a:cs typeface="+mn-lt"/>
              </a:rPr>
            </a:br>
            <a:r>
              <a:rPr lang="en-US"/>
              <a:t>artifacts, which are visible as sharp transitions between filtered and non-filtered</a:t>
            </a:r>
            <a:br>
              <a:rPr lang="en-US">
                <a:cs typeface="+mn-lt"/>
              </a:rPr>
            </a:br>
            <a:r>
              <a:rPr lang="en-US"/>
              <a:t>regions. Using a larger search window can help in reducing such artifacts, as it</a:t>
            </a:r>
            <a:br>
              <a:rPr lang="en-US">
                <a:cs typeface="+mn-lt"/>
              </a:rPr>
            </a:br>
            <a:r>
              <a:rPr lang="en-US"/>
              <a:t>allows for a smoother transition between filtered and non-filtered regions, resulting</a:t>
            </a:r>
            <a:br>
              <a:rPr lang="en-US">
                <a:cs typeface="+mn-lt"/>
              </a:rPr>
            </a:br>
            <a:r>
              <a:rPr lang="en-US"/>
              <a:t>in a more visually pleasing output.</a:t>
            </a:r>
            <a:br>
              <a:rPr lang="en-US">
                <a:cs typeface="+mn-lt"/>
              </a:rPr>
            </a:br>
            <a:r>
              <a:rPr lang="en-US"/>
              <a:t>– Flexibility in Parameter Selection: With a larger search window, bilateral filtering</a:t>
            </a:r>
            <a:br>
              <a:rPr lang="en-US">
                <a:cs typeface="+mn-lt"/>
              </a:rPr>
            </a:br>
            <a:r>
              <a:rPr lang="en-US"/>
              <a:t>can be less sensitive to the choice of parameters such as the filter kernel size or the</a:t>
            </a:r>
            <a:br>
              <a:rPr lang="en-US">
                <a:cs typeface="+mn-lt"/>
              </a:rPr>
            </a:br>
            <a:r>
              <a:rPr lang="en-US"/>
              <a:t>intensity/color similarity threshold. This can provide more flexibility in parameter</a:t>
            </a:r>
            <a:br>
              <a:rPr lang="en-US">
                <a:cs typeface="+mn-lt"/>
              </a:rPr>
            </a:br>
            <a:r>
              <a:rPr lang="en-US"/>
              <a:t>selection, making it easier to achieve desired filtering results across a wider range</a:t>
            </a:r>
            <a:br>
              <a:rPr lang="en-US">
                <a:cs typeface="+mn-lt"/>
              </a:rPr>
            </a:br>
            <a:r>
              <a:rPr lang="en-US"/>
              <a:t>of images.</a:t>
            </a:r>
          </a:p>
        </p:txBody>
      </p:sp>
      <p:sp>
        <p:nvSpPr>
          <p:cNvPr id="4" name="Slide Number Placeholder 3"/>
          <p:cNvSpPr>
            <a:spLocks noGrp="1"/>
          </p:cNvSpPr>
          <p:nvPr>
            <p:ph type="sldNum" sz="quarter" idx="5"/>
          </p:nvPr>
        </p:nvSpPr>
        <p:spPr/>
        <p:txBody>
          <a:bodyPr/>
          <a:lstStyle/>
          <a:p>
            <a:fld id="{0B892A09-5F36-416A-89C0-E370DBF6CA5C}" type="slidenum">
              <a:rPr lang="en-IN" smtClean="0"/>
              <a:pPr/>
              <a:t>29</a:t>
            </a:fld>
            <a:endParaRPr lang="en-IN"/>
          </a:p>
        </p:txBody>
      </p:sp>
    </p:spTree>
    <p:extLst>
      <p:ext uri="{BB962C8B-B14F-4D97-AF65-F5344CB8AC3E}">
        <p14:creationId xmlns:p14="http://schemas.microsoft.com/office/powerpoint/2010/main" val="3549139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2)</a:t>
            </a:r>
          </a:p>
          <a:p>
            <a:endParaRPr lang="en-US"/>
          </a:p>
          <a:p>
            <a:r>
              <a:rPr lang="en-US"/>
              <a:t>SSD has been widely used in various image processing</a:t>
            </a:r>
            <a:br>
              <a:rPr lang="en-US">
                <a:cs typeface="+mn-lt"/>
              </a:rPr>
            </a:br>
            <a:r>
              <a:rPr lang="en-US"/>
              <a:t>and computer vision applications, including non-local means bilateral filtering. It</a:t>
            </a:r>
            <a:br>
              <a:rPr lang="en-US">
                <a:cs typeface="+mn-lt"/>
              </a:rPr>
            </a:br>
            <a:r>
              <a:rPr lang="en-US"/>
              <a:t>has been extensively studied in the literature and has shown promising results in</a:t>
            </a:r>
            <a:br>
              <a:rPr lang="en-US">
                <a:cs typeface="+mn-lt"/>
              </a:rPr>
            </a:br>
            <a:r>
              <a:rPr lang="en-US"/>
              <a:t>many practical scenarios</a:t>
            </a:r>
          </a:p>
          <a:p>
            <a:endParaRPr lang="en-US">
              <a:cs typeface="Calibri"/>
            </a:endParaRPr>
          </a:p>
          <a:p>
            <a:r>
              <a:rPr lang="en-US">
                <a:cs typeface="Calibri"/>
              </a:rPr>
              <a:t>3)</a:t>
            </a:r>
          </a:p>
        </p:txBody>
      </p:sp>
      <p:sp>
        <p:nvSpPr>
          <p:cNvPr id="4" name="Slide Number Placeholder 3"/>
          <p:cNvSpPr>
            <a:spLocks noGrp="1"/>
          </p:cNvSpPr>
          <p:nvPr>
            <p:ph type="sldNum" sz="quarter" idx="5"/>
          </p:nvPr>
        </p:nvSpPr>
        <p:spPr/>
        <p:txBody>
          <a:bodyPr/>
          <a:lstStyle/>
          <a:p>
            <a:fld id="{0B892A09-5F36-416A-89C0-E370DBF6CA5C}" type="slidenum">
              <a:rPr lang="en-IN" smtClean="0"/>
              <a:pPr/>
              <a:t>30</a:t>
            </a:fld>
            <a:endParaRPr lang="en-IN"/>
          </a:p>
        </p:txBody>
      </p:sp>
    </p:spTree>
    <p:extLst>
      <p:ext uri="{BB962C8B-B14F-4D97-AF65-F5344CB8AC3E}">
        <p14:creationId xmlns:p14="http://schemas.microsoft.com/office/powerpoint/2010/main" val="1773613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e2b876bab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e2b876bab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3e2b876bab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34</a:t>
            </a:fld>
            <a:endParaRPr/>
          </a:p>
        </p:txBody>
      </p:sp>
    </p:spTree>
    <p:extLst>
      <p:ext uri="{BB962C8B-B14F-4D97-AF65-F5344CB8AC3E}">
        <p14:creationId xmlns:p14="http://schemas.microsoft.com/office/powerpoint/2010/main" val="4050353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with each thread block loading a subset of the image into its shared memory allowing for faster access to the image data during computation, since the data is stored in the fast on-chip memory of the GPU.</a:t>
            </a:r>
          </a:p>
          <a:p>
            <a:endParaRPr lang="en-US"/>
          </a:p>
        </p:txBody>
      </p:sp>
      <p:sp>
        <p:nvSpPr>
          <p:cNvPr id="4" name="Slide Number Placeholder 3"/>
          <p:cNvSpPr>
            <a:spLocks noGrp="1"/>
          </p:cNvSpPr>
          <p:nvPr>
            <p:ph type="sldNum" sz="quarter" idx="5"/>
          </p:nvPr>
        </p:nvSpPr>
        <p:spPr/>
        <p:txBody>
          <a:bodyPr/>
          <a:lstStyle/>
          <a:p>
            <a:fld id="{0B892A09-5F36-416A-89C0-E370DBF6CA5C}" type="slidenum">
              <a:rPr lang="en-IN" smtClean="0"/>
              <a:pPr/>
              <a:t>36</a:t>
            </a:fld>
            <a:endParaRPr lang="en-IN"/>
          </a:p>
        </p:txBody>
      </p:sp>
    </p:spTree>
    <p:extLst>
      <p:ext uri="{BB962C8B-B14F-4D97-AF65-F5344CB8AC3E}">
        <p14:creationId xmlns:p14="http://schemas.microsoft.com/office/powerpoint/2010/main" val="3913956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892A09-5F36-416A-89C0-E370DBF6CA5C}" type="slidenum">
              <a:rPr lang="en-IN" smtClean="0"/>
              <a:pPr/>
              <a:t>37</a:t>
            </a:fld>
            <a:endParaRPr lang="en-IN"/>
          </a:p>
        </p:txBody>
      </p:sp>
    </p:spTree>
    <p:extLst>
      <p:ext uri="{BB962C8B-B14F-4D97-AF65-F5344CB8AC3E}">
        <p14:creationId xmlns:p14="http://schemas.microsoft.com/office/powerpoint/2010/main" val="1091643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41</a:t>
            </a:fld>
            <a:endParaRPr lang="en-US"/>
          </a:p>
        </p:txBody>
      </p:sp>
    </p:spTree>
    <p:extLst>
      <p:ext uri="{BB962C8B-B14F-4D97-AF65-F5344CB8AC3E}">
        <p14:creationId xmlns:p14="http://schemas.microsoft.com/office/powerpoint/2010/main" val="2458955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43</a:t>
            </a:fld>
            <a:endParaRPr lang="en-US"/>
          </a:p>
        </p:txBody>
      </p:sp>
    </p:spTree>
    <p:extLst>
      <p:ext uri="{BB962C8B-B14F-4D97-AF65-F5344CB8AC3E}">
        <p14:creationId xmlns:p14="http://schemas.microsoft.com/office/powerpoint/2010/main" val="2029068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50</a:t>
            </a:fld>
            <a:endParaRPr lang="en-US"/>
          </a:p>
        </p:txBody>
      </p:sp>
    </p:spTree>
    <p:extLst>
      <p:ext uri="{BB962C8B-B14F-4D97-AF65-F5344CB8AC3E}">
        <p14:creationId xmlns:p14="http://schemas.microsoft.com/office/powerpoint/2010/main" val="2624331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51</a:t>
            </a:fld>
            <a:endParaRPr lang="en-US"/>
          </a:p>
        </p:txBody>
      </p:sp>
    </p:spTree>
    <p:extLst>
      <p:ext uri="{BB962C8B-B14F-4D97-AF65-F5344CB8AC3E}">
        <p14:creationId xmlns:p14="http://schemas.microsoft.com/office/powerpoint/2010/main" val="3553615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52</a:t>
            </a:fld>
            <a:endParaRPr lang="en-US"/>
          </a:p>
        </p:txBody>
      </p:sp>
    </p:spTree>
    <p:extLst>
      <p:ext uri="{BB962C8B-B14F-4D97-AF65-F5344CB8AC3E}">
        <p14:creationId xmlns:p14="http://schemas.microsoft.com/office/powerpoint/2010/main" val="187067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53</a:t>
            </a:fld>
            <a:endParaRPr lang="en-US"/>
          </a:p>
        </p:txBody>
      </p:sp>
    </p:spTree>
    <p:extLst>
      <p:ext uri="{BB962C8B-B14F-4D97-AF65-F5344CB8AC3E}">
        <p14:creationId xmlns:p14="http://schemas.microsoft.com/office/powerpoint/2010/main" val="20246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00050">
              <a:spcBef>
                <a:spcPts val="1000"/>
              </a:spcBef>
              <a:buFont typeface="Arial,Sans-Serif"/>
              <a:buChar char="•"/>
            </a:pPr>
            <a:r>
              <a:rPr lang="en-IN"/>
              <a:t>Identify edge-preserving effective denoising algorithms, and their variations and design some tweaks in the algorithms which can be parallelized and efficiently provide edge-preserving denoising. </a:t>
            </a:r>
            <a:endParaRPr lang="en-US"/>
          </a:p>
          <a:p>
            <a:pPr marL="457200" indent="-400050">
              <a:buFont typeface="Arial,Sans-Serif"/>
              <a:buChar char="•"/>
            </a:pPr>
            <a:r>
              <a:rPr lang="en-IN"/>
              <a:t>Implement the algorithms efficiently using CUDA programming to harness the massively parallel power of modern GPUs </a:t>
            </a:r>
            <a:endParaRPr lang="en-US"/>
          </a:p>
        </p:txBody>
      </p:sp>
      <p:sp>
        <p:nvSpPr>
          <p:cNvPr id="4" name="Slide Number Placeholder 3"/>
          <p:cNvSpPr>
            <a:spLocks noGrp="1"/>
          </p:cNvSpPr>
          <p:nvPr>
            <p:ph type="sldNum" sz="quarter" idx="5"/>
          </p:nvPr>
        </p:nvSpPr>
        <p:spPr/>
        <p:txBody>
          <a:bodyPr/>
          <a:lstStyle/>
          <a:p>
            <a:fld id="{0B892A09-5F36-416A-89C0-E370DBF6CA5C}" type="slidenum">
              <a:rPr lang="en-IN" smtClean="0"/>
              <a:pPr/>
              <a:t>3</a:t>
            </a:fld>
            <a:endParaRPr lang="en-IN"/>
          </a:p>
        </p:txBody>
      </p:sp>
    </p:spTree>
    <p:extLst>
      <p:ext uri="{BB962C8B-B14F-4D97-AF65-F5344CB8AC3E}">
        <p14:creationId xmlns:p14="http://schemas.microsoft.com/office/powerpoint/2010/main" val="671475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54</a:t>
            </a:fld>
            <a:endParaRPr lang="en-US"/>
          </a:p>
        </p:txBody>
      </p:sp>
    </p:spTree>
    <p:extLst>
      <p:ext uri="{BB962C8B-B14F-4D97-AF65-F5344CB8AC3E}">
        <p14:creationId xmlns:p14="http://schemas.microsoft.com/office/powerpoint/2010/main" val="3875526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fld id="{BE61D291-DE50-423F-BFE9-871A4A9E5541}" type="slidenum">
              <a:rPr lang="en-US" smtClean="0"/>
              <a:pPr/>
              <a:t>58</a:t>
            </a:fld>
            <a:endParaRPr lang="en-US"/>
          </a:p>
        </p:txBody>
      </p:sp>
    </p:spTree>
    <p:extLst>
      <p:ext uri="{BB962C8B-B14F-4D97-AF65-F5344CB8AC3E}">
        <p14:creationId xmlns:p14="http://schemas.microsoft.com/office/powerpoint/2010/main" val="146719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e2b876ba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3e2b876bab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23e2b876bab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2b876bab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e2b876bab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3e2b876bab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extLst>
      <p:ext uri="{BB962C8B-B14F-4D97-AF65-F5344CB8AC3E}">
        <p14:creationId xmlns:p14="http://schemas.microsoft.com/office/powerpoint/2010/main" val="185582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3e2b876bab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3e2b876bab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3e2b876bab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e2b876ba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e2b876bab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3e2b876bab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extLst>
      <p:ext uri="{BB962C8B-B14F-4D97-AF65-F5344CB8AC3E}">
        <p14:creationId xmlns:p14="http://schemas.microsoft.com/office/powerpoint/2010/main" val="105667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3e2b876bab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3e2b876bab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3e2b876bab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extLst>
      <p:ext uri="{BB962C8B-B14F-4D97-AF65-F5344CB8AC3E}">
        <p14:creationId xmlns:p14="http://schemas.microsoft.com/office/powerpoint/2010/main" val="77863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3e2b876bab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3e2b876bab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IN"/>
              <a:t>Image denoising involves processing large amounts of data, which can be time-consuming with sequential processing.</a:t>
            </a:r>
            <a:endParaRPr lang="en-US"/>
          </a:p>
        </p:txBody>
      </p:sp>
      <p:sp>
        <p:nvSpPr>
          <p:cNvPr id="161" name="Google Shape;161;g23e2b876bab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Tree>
    <p:extLst>
      <p:ext uri="{BB962C8B-B14F-4D97-AF65-F5344CB8AC3E}">
        <p14:creationId xmlns:p14="http://schemas.microsoft.com/office/powerpoint/2010/main" val="1513060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B47E-7FD2-4F7F-9381-C4308D2587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12F421-AC29-47BD-8892-41909CF19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9CFB46-51B2-43F8-B3E5-F10413A22C4E}"/>
              </a:ext>
            </a:extLst>
          </p:cNvPr>
          <p:cNvSpPr>
            <a:spLocks noGrp="1"/>
          </p:cNvSpPr>
          <p:nvPr>
            <p:ph type="dt" sz="half" idx="10"/>
          </p:nvPr>
        </p:nvSpPr>
        <p:spPr/>
        <p:txBody>
          <a:bodyPr/>
          <a:lstStyle/>
          <a:p>
            <a:fld id="{16305C3C-522D-4669-9806-36D40F0DAC56}" type="datetime1">
              <a:rPr lang="en-IN" smtClean="0"/>
              <a:t>08/05/23</a:t>
            </a:fld>
            <a:endParaRPr lang="en-IN"/>
          </a:p>
        </p:txBody>
      </p:sp>
      <p:sp>
        <p:nvSpPr>
          <p:cNvPr id="5" name="Footer Placeholder 4">
            <a:extLst>
              <a:ext uri="{FF2B5EF4-FFF2-40B4-BE49-F238E27FC236}">
                <a16:creationId xmlns:a16="http://schemas.microsoft.com/office/drawing/2014/main" id="{1E93CC8D-DF4F-4537-888A-8EE6EA88B21B}"/>
              </a:ext>
            </a:extLst>
          </p:cNvPr>
          <p:cNvSpPr>
            <a:spLocks noGrp="1"/>
          </p:cNvSpPr>
          <p:nvPr>
            <p:ph type="ftr" sz="quarter" idx="11"/>
          </p:nvPr>
        </p:nvSpPr>
        <p:spPr/>
        <p:txBody>
          <a:bodyPr/>
          <a:lstStyle/>
          <a:p>
            <a:r>
              <a:rPr lang="en-GB"/>
              <a:t>Indian Institute of Information Technology Raichur</a:t>
            </a:r>
            <a:endParaRPr lang="en-IN"/>
          </a:p>
        </p:txBody>
      </p:sp>
      <p:sp>
        <p:nvSpPr>
          <p:cNvPr id="6" name="Slide Number Placeholder 5">
            <a:extLst>
              <a:ext uri="{FF2B5EF4-FFF2-40B4-BE49-F238E27FC236}">
                <a16:creationId xmlns:a16="http://schemas.microsoft.com/office/drawing/2014/main" id="{DE83F124-D10F-42EF-94F2-7FBC9565EAF7}"/>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2897035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4D76-6DBE-44B7-BA10-CABAE4DC19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D751C6-4C65-4D0C-803C-D873E75728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E3335A-CD1D-48A4-BBF1-DFE274F90F02}"/>
              </a:ext>
            </a:extLst>
          </p:cNvPr>
          <p:cNvSpPr>
            <a:spLocks noGrp="1"/>
          </p:cNvSpPr>
          <p:nvPr>
            <p:ph type="dt" sz="half" idx="10"/>
          </p:nvPr>
        </p:nvSpPr>
        <p:spPr/>
        <p:txBody>
          <a:bodyPr/>
          <a:lstStyle/>
          <a:p>
            <a:fld id="{2DF85C6D-FBBE-4CAA-B0A6-688E239DE16C}" type="datetime1">
              <a:rPr lang="en-IN" smtClean="0"/>
              <a:t>08/05/23</a:t>
            </a:fld>
            <a:endParaRPr lang="en-IN"/>
          </a:p>
        </p:txBody>
      </p:sp>
      <p:sp>
        <p:nvSpPr>
          <p:cNvPr id="5" name="Footer Placeholder 4">
            <a:extLst>
              <a:ext uri="{FF2B5EF4-FFF2-40B4-BE49-F238E27FC236}">
                <a16:creationId xmlns:a16="http://schemas.microsoft.com/office/drawing/2014/main" id="{C2ED7192-B6E0-4D23-B0F4-2ED81C241449}"/>
              </a:ext>
            </a:extLst>
          </p:cNvPr>
          <p:cNvSpPr>
            <a:spLocks noGrp="1"/>
          </p:cNvSpPr>
          <p:nvPr>
            <p:ph type="ftr" sz="quarter" idx="11"/>
          </p:nvPr>
        </p:nvSpPr>
        <p:spPr/>
        <p:txBody>
          <a:bodyPr/>
          <a:lstStyle/>
          <a:p>
            <a:r>
              <a:rPr lang="en-GB"/>
              <a:t>Indian Institute of Information Technology Raichur</a:t>
            </a:r>
            <a:endParaRPr lang="en-IN"/>
          </a:p>
        </p:txBody>
      </p:sp>
      <p:sp>
        <p:nvSpPr>
          <p:cNvPr id="6" name="Slide Number Placeholder 5">
            <a:extLst>
              <a:ext uri="{FF2B5EF4-FFF2-40B4-BE49-F238E27FC236}">
                <a16:creationId xmlns:a16="http://schemas.microsoft.com/office/drawing/2014/main" id="{EFE35068-BFD5-4BFC-983A-200964FB6DC1}"/>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367948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E84AD-9F49-48BE-9C47-E797DEF603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AD3D05-FE87-4F0F-8AD2-D3A0256B3B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5D02F6-DF5D-4A18-81E3-7798A49C0063}"/>
              </a:ext>
            </a:extLst>
          </p:cNvPr>
          <p:cNvSpPr>
            <a:spLocks noGrp="1"/>
          </p:cNvSpPr>
          <p:nvPr>
            <p:ph type="dt" sz="half" idx="10"/>
          </p:nvPr>
        </p:nvSpPr>
        <p:spPr/>
        <p:txBody>
          <a:bodyPr/>
          <a:lstStyle/>
          <a:p>
            <a:fld id="{2A503CE3-BDC2-4538-9B37-E155E453EFD2}" type="datetime1">
              <a:rPr lang="en-IN" smtClean="0"/>
              <a:t>08/05/23</a:t>
            </a:fld>
            <a:endParaRPr lang="en-IN"/>
          </a:p>
        </p:txBody>
      </p:sp>
      <p:sp>
        <p:nvSpPr>
          <p:cNvPr id="5" name="Footer Placeholder 4">
            <a:extLst>
              <a:ext uri="{FF2B5EF4-FFF2-40B4-BE49-F238E27FC236}">
                <a16:creationId xmlns:a16="http://schemas.microsoft.com/office/drawing/2014/main" id="{CAB3DD7E-1A38-4F0A-8410-AFE04DC7FD88}"/>
              </a:ext>
            </a:extLst>
          </p:cNvPr>
          <p:cNvSpPr>
            <a:spLocks noGrp="1"/>
          </p:cNvSpPr>
          <p:nvPr>
            <p:ph type="ftr" sz="quarter" idx="11"/>
          </p:nvPr>
        </p:nvSpPr>
        <p:spPr/>
        <p:txBody>
          <a:bodyPr/>
          <a:lstStyle/>
          <a:p>
            <a:r>
              <a:rPr lang="en-GB"/>
              <a:t>Indian Institute of Information Technology Raichur</a:t>
            </a:r>
            <a:endParaRPr lang="en-IN"/>
          </a:p>
        </p:txBody>
      </p:sp>
      <p:sp>
        <p:nvSpPr>
          <p:cNvPr id="6" name="Slide Number Placeholder 5">
            <a:extLst>
              <a:ext uri="{FF2B5EF4-FFF2-40B4-BE49-F238E27FC236}">
                <a16:creationId xmlns:a16="http://schemas.microsoft.com/office/drawing/2014/main" id="{36FA0932-B146-44C0-800B-F7D153BAA7DD}"/>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4032585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AF84-1226-4033-A36F-9CBF8F50CB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402083-37E7-4972-9BD5-DD44F1A3C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32F544-050C-4AB9-9095-D9D49AAD20A4}"/>
              </a:ext>
            </a:extLst>
          </p:cNvPr>
          <p:cNvSpPr>
            <a:spLocks noGrp="1"/>
          </p:cNvSpPr>
          <p:nvPr>
            <p:ph type="dt" sz="half" idx="10"/>
          </p:nvPr>
        </p:nvSpPr>
        <p:spPr/>
        <p:txBody>
          <a:bodyPr/>
          <a:lstStyle/>
          <a:p>
            <a:fld id="{8D56B977-0CBD-4974-9C9C-EC88015152F4}" type="datetime1">
              <a:rPr lang="en-IN" smtClean="0"/>
              <a:t>08/05/23</a:t>
            </a:fld>
            <a:endParaRPr lang="en-IN"/>
          </a:p>
        </p:txBody>
      </p:sp>
      <p:sp>
        <p:nvSpPr>
          <p:cNvPr id="5" name="Footer Placeholder 4">
            <a:extLst>
              <a:ext uri="{FF2B5EF4-FFF2-40B4-BE49-F238E27FC236}">
                <a16:creationId xmlns:a16="http://schemas.microsoft.com/office/drawing/2014/main" id="{39DA83C4-112A-4972-9490-E0C0BFDA0BD4}"/>
              </a:ext>
            </a:extLst>
          </p:cNvPr>
          <p:cNvSpPr>
            <a:spLocks noGrp="1"/>
          </p:cNvSpPr>
          <p:nvPr>
            <p:ph type="ftr" sz="quarter" idx="11"/>
          </p:nvPr>
        </p:nvSpPr>
        <p:spPr/>
        <p:txBody>
          <a:bodyPr/>
          <a:lstStyle/>
          <a:p>
            <a:r>
              <a:rPr lang="en-GB"/>
              <a:t>Indian Institute of Information Technology Raichur</a:t>
            </a:r>
            <a:endParaRPr lang="en-IN"/>
          </a:p>
        </p:txBody>
      </p:sp>
      <p:sp>
        <p:nvSpPr>
          <p:cNvPr id="6" name="Slide Number Placeholder 5">
            <a:extLst>
              <a:ext uri="{FF2B5EF4-FFF2-40B4-BE49-F238E27FC236}">
                <a16:creationId xmlns:a16="http://schemas.microsoft.com/office/drawing/2014/main" id="{1A97559D-8902-4FE2-8DC9-183BD5B086A1}"/>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3100233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5"/>
          <p:cNvSpPr>
            <a:spLocks noGrp="1"/>
          </p:cNvSpPr>
          <p:nvPr>
            <p:ph type="pic" idx="2"/>
          </p:nvPr>
        </p:nvSpPr>
        <p:spPr>
          <a:xfrm>
            <a:off x="5183188" y="987425"/>
            <a:ext cx="6172200" cy="4873625"/>
          </a:xfrm>
          <a:prstGeom prst="rect">
            <a:avLst/>
          </a:prstGeom>
          <a:noFill/>
          <a:ln>
            <a:noFill/>
          </a:ln>
        </p:spPr>
      </p:sp>
      <p:sp>
        <p:nvSpPr>
          <p:cNvPr id="69" name="Google Shape;69;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EF2A-5C6B-4555-B136-8C1C3CF3E7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A2A057-50B5-4DD0-8F0A-F2D8D5D2BC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C4B264-D1AA-42A0-AFED-4F6CAB8BF12D}"/>
              </a:ext>
            </a:extLst>
          </p:cNvPr>
          <p:cNvSpPr>
            <a:spLocks noGrp="1"/>
          </p:cNvSpPr>
          <p:nvPr>
            <p:ph type="dt" sz="half" idx="10"/>
          </p:nvPr>
        </p:nvSpPr>
        <p:spPr/>
        <p:txBody>
          <a:bodyPr/>
          <a:lstStyle/>
          <a:p>
            <a:fld id="{16D37743-7C2D-4B2D-931E-A65D6581DAB0}" type="datetime1">
              <a:rPr lang="en-IN" smtClean="0"/>
              <a:t>08/05/23</a:t>
            </a:fld>
            <a:endParaRPr lang="en-IN"/>
          </a:p>
        </p:txBody>
      </p:sp>
      <p:sp>
        <p:nvSpPr>
          <p:cNvPr id="5" name="Footer Placeholder 4">
            <a:extLst>
              <a:ext uri="{FF2B5EF4-FFF2-40B4-BE49-F238E27FC236}">
                <a16:creationId xmlns:a16="http://schemas.microsoft.com/office/drawing/2014/main" id="{0207B74F-FC03-4A6C-A8E2-A0A5389178D5}"/>
              </a:ext>
            </a:extLst>
          </p:cNvPr>
          <p:cNvSpPr>
            <a:spLocks noGrp="1"/>
          </p:cNvSpPr>
          <p:nvPr>
            <p:ph type="ftr" sz="quarter" idx="11"/>
          </p:nvPr>
        </p:nvSpPr>
        <p:spPr/>
        <p:txBody>
          <a:bodyPr/>
          <a:lstStyle/>
          <a:p>
            <a:r>
              <a:rPr lang="en-GB"/>
              <a:t>Indian Institute of Information Technology Raichur</a:t>
            </a:r>
            <a:endParaRPr lang="en-IN"/>
          </a:p>
        </p:txBody>
      </p:sp>
      <p:sp>
        <p:nvSpPr>
          <p:cNvPr id="6" name="Slide Number Placeholder 5">
            <a:extLst>
              <a:ext uri="{FF2B5EF4-FFF2-40B4-BE49-F238E27FC236}">
                <a16:creationId xmlns:a16="http://schemas.microsoft.com/office/drawing/2014/main" id="{691910F8-597D-4792-BAC8-A78F4A425F79}"/>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376780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0B0B-FB76-4571-8977-8B3C08C5D6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F7BF79-B272-4FC4-9106-632C8D23C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8AF5FA-67E8-4EBE-A468-53B751D6CD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7AA619-C884-49E4-BAB7-9893F9220280}"/>
              </a:ext>
            </a:extLst>
          </p:cNvPr>
          <p:cNvSpPr>
            <a:spLocks noGrp="1"/>
          </p:cNvSpPr>
          <p:nvPr>
            <p:ph type="dt" sz="half" idx="10"/>
          </p:nvPr>
        </p:nvSpPr>
        <p:spPr/>
        <p:txBody>
          <a:bodyPr/>
          <a:lstStyle/>
          <a:p>
            <a:fld id="{B3F7B3E4-0B38-4907-90EC-9C7B2F27B6A9}" type="datetime1">
              <a:rPr lang="en-IN" smtClean="0"/>
              <a:t>08/05/23</a:t>
            </a:fld>
            <a:endParaRPr lang="en-IN"/>
          </a:p>
        </p:txBody>
      </p:sp>
      <p:sp>
        <p:nvSpPr>
          <p:cNvPr id="6" name="Footer Placeholder 5">
            <a:extLst>
              <a:ext uri="{FF2B5EF4-FFF2-40B4-BE49-F238E27FC236}">
                <a16:creationId xmlns:a16="http://schemas.microsoft.com/office/drawing/2014/main" id="{2075F6F1-CD3D-4683-B56A-CA4563B56862}"/>
              </a:ext>
            </a:extLst>
          </p:cNvPr>
          <p:cNvSpPr>
            <a:spLocks noGrp="1"/>
          </p:cNvSpPr>
          <p:nvPr>
            <p:ph type="ftr" sz="quarter" idx="11"/>
          </p:nvPr>
        </p:nvSpPr>
        <p:spPr/>
        <p:txBody>
          <a:bodyPr/>
          <a:lstStyle/>
          <a:p>
            <a:r>
              <a:rPr lang="en-GB"/>
              <a:t>Indian Institute of Information Technology Raichur</a:t>
            </a:r>
            <a:endParaRPr lang="en-IN"/>
          </a:p>
        </p:txBody>
      </p:sp>
      <p:sp>
        <p:nvSpPr>
          <p:cNvPr id="7" name="Slide Number Placeholder 6">
            <a:extLst>
              <a:ext uri="{FF2B5EF4-FFF2-40B4-BE49-F238E27FC236}">
                <a16:creationId xmlns:a16="http://schemas.microsoft.com/office/drawing/2014/main" id="{02C63B8C-7D18-4E19-8978-D5C6EBA98754}"/>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347260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7B01-8C23-4336-B1C3-FF72D68AAD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B695C1-E1E9-4A98-937E-ED1C020AD2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D75512-181D-4D77-8CAF-A5144E14B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35E4DC-DF2F-4F4A-8F3F-9A0A93E622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C58E7-FA62-4552-96A3-2A99033860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98AE32-9603-437D-8BF7-0E77546FC8D6}"/>
              </a:ext>
            </a:extLst>
          </p:cNvPr>
          <p:cNvSpPr>
            <a:spLocks noGrp="1"/>
          </p:cNvSpPr>
          <p:nvPr>
            <p:ph type="dt" sz="half" idx="10"/>
          </p:nvPr>
        </p:nvSpPr>
        <p:spPr/>
        <p:txBody>
          <a:bodyPr/>
          <a:lstStyle/>
          <a:p>
            <a:fld id="{9867B452-B2F9-4871-BB8A-0AE4EC62DE9C}" type="datetime1">
              <a:rPr lang="en-IN" smtClean="0"/>
              <a:t>08/05/23</a:t>
            </a:fld>
            <a:endParaRPr lang="en-IN"/>
          </a:p>
        </p:txBody>
      </p:sp>
      <p:sp>
        <p:nvSpPr>
          <p:cNvPr id="8" name="Footer Placeholder 7">
            <a:extLst>
              <a:ext uri="{FF2B5EF4-FFF2-40B4-BE49-F238E27FC236}">
                <a16:creationId xmlns:a16="http://schemas.microsoft.com/office/drawing/2014/main" id="{A701969E-3CD1-4F9E-A7E7-B9B4EF8A0C4F}"/>
              </a:ext>
            </a:extLst>
          </p:cNvPr>
          <p:cNvSpPr>
            <a:spLocks noGrp="1"/>
          </p:cNvSpPr>
          <p:nvPr>
            <p:ph type="ftr" sz="quarter" idx="11"/>
          </p:nvPr>
        </p:nvSpPr>
        <p:spPr/>
        <p:txBody>
          <a:bodyPr/>
          <a:lstStyle/>
          <a:p>
            <a:r>
              <a:rPr lang="en-GB"/>
              <a:t>Indian Institute of Information Technology Raichur</a:t>
            </a:r>
            <a:endParaRPr lang="en-IN"/>
          </a:p>
        </p:txBody>
      </p:sp>
      <p:sp>
        <p:nvSpPr>
          <p:cNvPr id="9" name="Slide Number Placeholder 8">
            <a:extLst>
              <a:ext uri="{FF2B5EF4-FFF2-40B4-BE49-F238E27FC236}">
                <a16:creationId xmlns:a16="http://schemas.microsoft.com/office/drawing/2014/main" id="{A597F010-A6F0-4DF8-A842-5E31FC018D46}"/>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43196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5A20-2A9F-4D6C-943E-3346E4B880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6C692-C827-4E55-AFA5-76012CD1DAFF}"/>
              </a:ext>
            </a:extLst>
          </p:cNvPr>
          <p:cNvSpPr>
            <a:spLocks noGrp="1"/>
          </p:cNvSpPr>
          <p:nvPr>
            <p:ph type="dt" sz="half" idx="10"/>
          </p:nvPr>
        </p:nvSpPr>
        <p:spPr/>
        <p:txBody>
          <a:bodyPr/>
          <a:lstStyle/>
          <a:p>
            <a:fld id="{D1A04038-854B-4877-BA66-F55D21333B3D}" type="datetime1">
              <a:rPr lang="en-IN" smtClean="0"/>
              <a:t>08/05/23</a:t>
            </a:fld>
            <a:endParaRPr lang="en-IN"/>
          </a:p>
        </p:txBody>
      </p:sp>
      <p:sp>
        <p:nvSpPr>
          <p:cNvPr id="4" name="Footer Placeholder 3">
            <a:extLst>
              <a:ext uri="{FF2B5EF4-FFF2-40B4-BE49-F238E27FC236}">
                <a16:creationId xmlns:a16="http://schemas.microsoft.com/office/drawing/2014/main" id="{C49F3284-9696-48B8-984D-EF44AFF57AFA}"/>
              </a:ext>
            </a:extLst>
          </p:cNvPr>
          <p:cNvSpPr>
            <a:spLocks noGrp="1"/>
          </p:cNvSpPr>
          <p:nvPr>
            <p:ph type="ftr" sz="quarter" idx="11"/>
          </p:nvPr>
        </p:nvSpPr>
        <p:spPr/>
        <p:txBody>
          <a:bodyPr/>
          <a:lstStyle/>
          <a:p>
            <a:r>
              <a:rPr lang="en-GB"/>
              <a:t>Indian Institute of Information Technology Raichur</a:t>
            </a:r>
            <a:endParaRPr lang="en-IN"/>
          </a:p>
        </p:txBody>
      </p:sp>
      <p:sp>
        <p:nvSpPr>
          <p:cNvPr id="5" name="Slide Number Placeholder 4">
            <a:extLst>
              <a:ext uri="{FF2B5EF4-FFF2-40B4-BE49-F238E27FC236}">
                <a16:creationId xmlns:a16="http://schemas.microsoft.com/office/drawing/2014/main" id="{FE3B2182-6056-4315-85AF-6B170A3BD3F2}"/>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1171896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3127D1-DB28-4E2E-AB99-81CE7B31D5D9}"/>
              </a:ext>
            </a:extLst>
          </p:cNvPr>
          <p:cNvSpPr>
            <a:spLocks noGrp="1"/>
          </p:cNvSpPr>
          <p:nvPr>
            <p:ph type="dt" sz="half" idx="10"/>
          </p:nvPr>
        </p:nvSpPr>
        <p:spPr/>
        <p:txBody>
          <a:bodyPr/>
          <a:lstStyle/>
          <a:p>
            <a:fld id="{2130BE1A-1D74-4097-99FF-0C5E64E4D888}" type="datetime1">
              <a:rPr lang="en-IN" smtClean="0"/>
              <a:t>08/05/23</a:t>
            </a:fld>
            <a:endParaRPr lang="en-IN"/>
          </a:p>
        </p:txBody>
      </p:sp>
      <p:sp>
        <p:nvSpPr>
          <p:cNvPr id="3" name="Footer Placeholder 2">
            <a:extLst>
              <a:ext uri="{FF2B5EF4-FFF2-40B4-BE49-F238E27FC236}">
                <a16:creationId xmlns:a16="http://schemas.microsoft.com/office/drawing/2014/main" id="{B6D74E91-7F9D-445A-9D5A-D936D47F6130}"/>
              </a:ext>
            </a:extLst>
          </p:cNvPr>
          <p:cNvSpPr>
            <a:spLocks noGrp="1"/>
          </p:cNvSpPr>
          <p:nvPr>
            <p:ph type="ftr" sz="quarter" idx="11"/>
          </p:nvPr>
        </p:nvSpPr>
        <p:spPr/>
        <p:txBody>
          <a:bodyPr/>
          <a:lstStyle/>
          <a:p>
            <a:r>
              <a:rPr lang="en-GB"/>
              <a:t>Indian Institute of Information Technology Raichur</a:t>
            </a:r>
            <a:endParaRPr lang="en-IN"/>
          </a:p>
        </p:txBody>
      </p:sp>
      <p:sp>
        <p:nvSpPr>
          <p:cNvPr id="4" name="Slide Number Placeholder 3">
            <a:extLst>
              <a:ext uri="{FF2B5EF4-FFF2-40B4-BE49-F238E27FC236}">
                <a16:creationId xmlns:a16="http://schemas.microsoft.com/office/drawing/2014/main" id="{5DF7EE57-433A-40AE-9D93-D33BBB3E714A}"/>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2411966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A1A1-4F5E-44F9-B94A-C250BE555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90D6C8D-A700-4FCE-B56C-3A9ABC2F1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410EC8-7B17-4C9B-9964-44916E021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0A7F-94E3-4E5B-BFA0-48322E2FCDBF}"/>
              </a:ext>
            </a:extLst>
          </p:cNvPr>
          <p:cNvSpPr>
            <a:spLocks noGrp="1"/>
          </p:cNvSpPr>
          <p:nvPr>
            <p:ph type="dt" sz="half" idx="10"/>
          </p:nvPr>
        </p:nvSpPr>
        <p:spPr/>
        <p:txBody>
          <a:bodyPr/>
          <a:lstStyle/>
          <a:p>
            <a:fld id="{BCBA519C-71C5-420C-92BC-97C9551CC20D}" type="datetime1">
              <a:rPr lang="en-IN" smtClean="0"/>
              <a:t>08/05/23</a:t>
            </a:fld>
            <a:endParaRPr lang="en-IN"/>
          </a:p>
        </p:txBody>
      </p:sp>
      <p:sp>
        <p:nvSpPr>
          <p:cNvPr id="6" name="Footer Placeholder 5">
            <a:extLst>
              <a:ext uri="{FF2B5EF4-FFF2-40B4-BE49-F238E27FC236}">
                <a16:creationId xmlns:a16="http://schemas.microsoft.com/office/drawing/2014/main" id="{27E378A7-2C2A-4383-8653-F4DA3178C6CB}"/>
              </a:ext>
            </a:extLst>
          </p:cNvPr>
          <p:cNvSpPr>
            <a:spLocks noGrp="1"/>
          </p:cNvSpPr>
          <p:nvPr>
            <p:ph type="ftr" sz="quarter" idx="11"/>
          </p:nvPr>
        </p:nvSpPr>
        <p:spPr/>
        <p:txBody>
          <a:bodyPr/>
          <a:lstStyle/>
          <a:p>
            <a:r>
              <a:rPr lang="en-GB"/>
              <a:t>Indian Institute of Information Technology Raichur</a:t>
            </a:r>
            <a:endParaRPr lang="en-IN"/>
          </a:p>
        </p:txBody>
      </p:sp>
      <p:sp>
        <p:nvSpPr>
          <p:cNvPr id="7" name="Slide Number Placeholder 6">
            <a:extLst>
              <a:ext uri="{FF2B5EF4-FFF2-40B4-BE49-F238E27FC236}">
                <a16:creationId xmlns:a16="http://schemas.microsoft.com/office/drawing/2014/main" id="{3888D93A-9480-4E63-8798-CD24AF0A91EF}"/>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67144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6621-ECC8-4152-9057-81E2FDAEC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3B2BEA-9AD4-4A0C-A422-54C36BB840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126CA7-371A-43DB-8F97-FAC204E22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BBC57-3C07-4506-B4A1-832FDC2AC2BA}"/>
              </a:ext>
            </a:extLst>
          </p:cNvPr>
          <p:cNvSpPr>
            <a:spLocks noGrp="1"/>
          </p:cNvSpPr>
          <p:nvPr>
            <p:ph type="dt" sz="half" idx="10"/>
          </p:nvPr>
        </p:nvSpPr>
        <p:spPr/>
        <p:txBody>
          <a:bodyPr/>
          <a:lstStyle/>
          <a:p>
            <a:fld id="{854DE95B-EC6F-4814-A9A9-8CB3D0A97830}" type="datetime1">
              <a:rPr lang="en-IN" smtClean="0"/>
              <a:t>08/05/23</a:t>
            </a:fld>
            <a:endParaRPr lang="en-IN"/>
          </a:p>
        </p:txBody>
      </p:sp>
      <p:sp>
        <p:nvSpPr>
          <p:cNvPr id="6" name="Footer Placeholder 5">
            <a:extLst>
              <a:ext uri="{FF2B5EF4-FFF2-40B4-BE49-F238E27FC236}">
                <a16:creationId xmlns:a16="http://schemas.microsoft.com/office/drawing/2014/main" id="{751FE5C9-2CC7-4F1D-BC56-0A551A41B615}"/>
              </a:ext>
            </a:extLst>
          </p:cNvPr>
          <p:cNvSpPr>
            <a:spLocks noGrp="1"/>
          </p:cNvSpPr>
          <p:nvPr>
            <p:ph type="ftr" sz="quarter" idx="11"/>
          </p:nvPr>
        </p:nvSpPr>
        <p:spPr/>
        <p:txBody>
          <a:bodyPr/>
          <a:lstStyle/>
          <a:p>
            <a:r>
              <a:rPr lang="en-GB"/>
              <a:t>Indian Institute of Information Technology Raichur</a:t>
            </a:r>
            <a:endParaRPr lang="en-IN"/>
          </a:p>
        </p:txBody>
      </p:sp>
      <p:sp>
        <p:nvSpPr>
          <p:cNvPr id="7" name="Slide Number Placeholder 6">
            <a:extLst>
              <a:ext uri="{FF2B5EF4-FFF2-40B4-BE49-F238E27FC236}">
                <a16:creationId xmlns:a16="http://schemas.microsoft.com/office/drawing/2014/main" id="{9B8682B3-FAFE-491A-8C8A-4FCDBD771F21}"/>
              </a:ext>
            </a:extLst>
          </p:cNvPr>
          <p:cNvSpPr>
            <a:spLocks noGrp="1"/>
          </p:cNvSpPr>
          <p:nvPr>
            <p:ph type="sldNum" sz="quarter" idx="12"/>
          </p:nvPr>
        </p:nvSpPr>
        <p:spPr/>
        <p:txBody>
          <a:bodyPr/>
          <a:lstStyle/>
          <a:p>
            <a:fld id="{5B8702D1-3802-43A1-9CC1-AD6315A316D9}" type="slidenum">
              <a:rPr lang="en-IN" smtClean="0"/>
              <a:pPr/>
              <a:t>‹#›</a:t>
            </a:fld>
            <a:endParaRPr lang="en-IN"/>
          </a:p>
        </p:txBody>
      </p:sp>
    </p:spTree>
    <p:extLst>
      <p:ext uri="{BB962C8B-B14F-4D97-AF65-F5344CB8AC3E}">
        <p14:creationId xmlns:p14="http://schemas.microsoft.com/office/powerpoint/2010/main" val="96186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695D76-3F76-4440-BE44-E11DC8D099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A57BFB-E7FD-43C8-A3D2-454449D5C4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D78B87-4569-4FAE-AC1E-60B780FF43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3C2AF-2728-4CFC-9096-7D9C35F267C7}" type="datetime1">
              <a:rPr lang="en-IN" smtClean="0"/>
              <a:t>08/05/23</a:t>
            </a:fld>
            <a:endParaRPr lang="en-IN"/>
          </a:p>
        </p:txBody>
      </p:sp>
      <p:sp>
        <p:nvSpPr>
          <p:cNvPr id="5" name="Footer Placeholder 4">
            <a:extLst>
              <a:ext uri="{FF2B5EF4-FFF2-40B4-BE49-F238E27FC236}">
                <a16:creationId xmlns:a16="http://schemas.microsoft.com/office/drawing/2014/main" id="{D429C498-524F-43DB-8E60-5093D891D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Indian Institute of Information Technology Raichur</a:t>
            </a:r>
            <a:endParaRPr lang="en-IN"/>
          </a:p>
        </p:txBody>
      </p:sp>
      <p:sp>
        <p:nvSpPr>
          <p:cNvPr id="6" name="Slide Number Placeholder 5">
            <a:extLst>
              <a:ext uri="{FF2B5EF4-FFF2-40B4-BE49-F238E27FC236}">
                <a16:creationId xmlns:a16="http://schemas.microsoft.com/office/drawing/2014/main" id="{7ACA8424-BFE9-4B1D-B213-4F570AB349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8702D1-3802-43A1-9CC1-AD6315A316D9}" type="slidenum">
              <a:rPr lang="en-IN" smtClean="0"/>
              <a:pPr/>
              <a:t>‹#›</a:t>
            </a:fld>
            <a:endParaRPr lang="en-IN"/>
          </a:p>
        </p:txBody>
      </p:sp>
      <p:pic>
        <p:nvPicPr>
          <p:cNvPr id="8" name="Picture 7" descr="LOGO.JPG"/>
          <p:cNvPicPr>
            <a:picLocks noChangeAspect="1"/>
          </p:cNvPicPr>
          <p:nvPr userDrawn="1"/>
        </p:nvPicPr>
        <p:blipFill>
          <a:blip r:embed="rId13" cstate="print"/>
          <a:stretch>
            <a:fillRect/>
          </a:stretch>
        </p:blipFill>
        <p:spPr>
          <a:xfrm>
            <a:off x="11162270" y="0"/>
            <a:ext cx="1029730" cy="1029730"/>
          </a:xfrm>
          <a:prstGeom prst="rect">
            <a:avLst/>
          </a:prstGeom>
        </p:spPr>
      </p:pic>
    </p:spTree>
    <p:extLst>
      <p:ext uri="{BB962C8B-B14F-4D97-AF65-F5344CB8AC3E}">
        <p14:creationId xmlns:p14="http://schemas.microsoft.com/office/powerpoint/2010/main" val="74050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15" name="Google Shape;15;p16" descr="LOGO.JPG"/>
          <p:cNvPicPr preferRelativeResize="0"/>
          <p:nvPr/>
        </p:nvPicPr>
        <p:blipFill rotWithShape="1">
          <a:blip r:embed="rId13">
            <a:alphaModFix/>
          </a:blip>
          <a:srcRect/>
          <a:stretch/>
        </p:blipFill>
        <p:spPr>
          <a:xfrm>
            <a:off x="11162270" y="0"/>
            <a:ext cx="1029730" cy="102973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5C_AA40836F.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272" y="737234"/>
            <a:ext cx="10734744" cy="1310257"/>
          </a:xfrm>
        </p:spPr>
        <p:txBody>
          <a:bodyPr>
            <a:normAutofit/>
          </a:bodyPr>
          <a:lstStyle/>
          <a:p>
            <a:r>
              <a:rPr lang="en-IN" sz="4000">
                <a:ea typeface="+mj-lt"/>
                <a:cs typeface="+mj-lt"/>
              </a:rPr>
              <a:t>Efficient Implementation of edge-preserving Denoising Filters on GPUs</a:t>
            </a:r>
            <a:endParaRPr lang="en-US">
              <a:ea typeface="+mj-lt"/>
              <a:cs typeface="+mj-lt"/>
            </a:endParaRPr>
          </a:p>
        </p:txBody>
      </p:sp>
      <p:sp>
        <p:nvSpPr>
          <p:cNvPr id="3" name="Subtitle 2"/>
          <p:cNvSpPr>
            <a:spLocks noGrp="1"/>
          </p:cNvSpPr>
          <p:nvPr>
            <p:ph type="subTitle" idx="1"/>
          </p:nvPr>
        </p:nvSpPr>
        <p:spPr>
          <a:xfrm>
            <a:off x="1432891" y="3494364"/>
            <a:ext cx="9144000" cy="1655762"/>
          </a:xfrm>
        </p:spPr>
        <p:txBody>
          <a:bodyPr vert="horz" lIns="91440" tIns="45720" rIns="91440" bIns="45720" rtlCol="0" anchor="t">
            <a:normAutofit/>
          </a:bodyPr>
          <a:lstStyle/>
          <a:p>
            <a:r>
              <a:rPr lang="en-IN" sz="2800"/>
              <a:t>BY</a:t>
            </a:r>
          </a:p>
          <a:p>
            <a:r>
              <a:rPr lang="en-IN" sz="2800">
                <a:ea typeface="+mn-lt"/>
                <a:cs typeface="+mn-lt"/>
              </a:rPr>
              <a:t>Kushagra </a:t>
            </a:r>
            <a:r>
              <a:rPr lang="en-IN" sz="2800" err="1">
                <a:ea typeface="+mn-lt"/>
                <a:cs typeface="+mn-lt"/>
              </a:rPr>
              <a:t>Indurkhya</a:t>
            </a:r>
            <a:r>
              <a:rPr lang="en-IN" sz="2800">
                <a:ea typeface="+mn-lt"/>
                <a:cs typeface="+mn-lt"/>
              </a:rPr>
              <a:t>: CS19B1017</a:t>
            </a:r>
            <a:endParaRPr lang="en-IN"/>
          </a:p>
          <a:p>
            <a:r>
              <a:rPr lang="en-IN" sz="2800">
                <a:ea typeface="+mn-lt"/>
                <a:cs typeface="+mn-lt"/>
              </a:rPr>
              <a:t>Yashwanth </a:t>
            </a:r>
            <a:r>
              <a:rPr lang="en-IN" sz="2800" err="1">
                <a:ea typeface="+mn-lt"/>
                <a:cs typeface="+mn-lt"/>
              </a:rPr>
              <a:t>Vallabhu</a:t>
            </a:r>
            <a:r>
              <a:rPr lang="en-IN" sz="2800">
                <a:ea typeface="+mn-lt"/>
                <a:cs typeface="+mn-lt"/>
              </a:rPr>
              <a:t>: CS19B1030</a:t>
            </a:r>
            <a:endParaRPr lang="en-IN"/>
          </a:p>
          <a:p>
            <a:endParaRPr lang="en-IN"/>
          </a:p>
        </p:txBody>
      </p:sp>
      <p:sp>
        <p:nvSpPr>
          <p:cNvPr id="7" name="Footer Placeholder 6"/>
          <p:cNvSpPr>
            <a:spLocks noGrp="1"/>
          </p:cNvSpPr>
          <p:nvPr>
            <p:ph type="ftr" sz="quarter" idx="11"/>
          </p:nvPr>
        </p:nvSpPr>
        <p:spPr/>
        <p:txBody>
          <a:bodyPr/>
          <a:lstStyle/>
          <a:p>
            <a:r>
              <a:rPr lang="en-GB"/>
              <a:t>Indian Institute of Information Technology Raichur</a:t>
            </a:r>
            <a:endParaRPr lang="en-US"/>
          </a:p>
        </p:txBody>
      </p:sp>
      <p:sp>
        <p:nvSpPr>
          <p:cNvPr id="6" name="Subtitle 2"/>
          <p:cNvSpPr txBox="1">
            <a:spLocks/>
          </p:cNvSpPr>
          <p:nvPr/>
        </p:nvSpPr>
        <p:spPr>
          <a:xfrm>
            <a:off x="7865175" y="5443347"/>
            <a:ext cx="3474492" cy="10291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a:t>Guided By,</a:t>
            </a:r>
          </a:p>
          <a:p>
            <a:r>
              <a:rPr lang="en-IN" err="1">
                <a:ea typeface="+mn-lt"/>
                <a:cs typeface="+mn-lt"/>
              </a:rPr>
              <a:t>Dr.</a:t>
            </a:r>
            <a:r>
              <a:rPr lang="en-IN">
                <a:ea typeface="+mn-lt"/>
                <a:cs typeface="+mn-lt"/>
              </a:rPr>
              <a:t> Debasish Mukherjee</a:t>
            </a:r>
            <a:endParaRPr lang="en-IN"/>
          </a:p>
        </p:txBody>
      </p:sp>
    </p:spTree>
    <p:extLst>
      <p:ext uri="{BB962C8B-B14F-4D97-AF65-F5344CB8AC3E}">
        <p14:creationId xmlns:p14="http://schemas.microsoft.com/office/powerpoint/2010/main" val="2525230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A0F6-A9AA-CE8A-2508-AB02035F549A}"/>
              </a:ext>
            </a:extLst>
          </p:cNvPr>
          <p:cNvSpPr>
            <a:spLocks noGrp="1"/>
          </p:cNvSpPr>
          <p:nvPr>
            <p:ph type="title"/>
          </p:nvPr>
        </p:nvSpPr>
        <p:spPr>
          <a:xfrm>
            <a:off x="1003852" y="331995"/>
            <a:ext cx="10515600" cy="1325563"/>
          </a:xfrm>
        </p:spPr>
        <p:txBody>
          <a:bodyPr/>
          <a:lstStyle/>
          <a:p>
            <a:r>
              <a:rPr lang="en-US"/>
              <a:t>Using CUDA for GPU Parallelization</a:t>
            </a:r>
          </a:p>
        </p:txBody>
      </p:sp>
      <p:sp>
        <p:nvSpPr>
          <p:cNvPr id="3" name="Text Placeholder 2">
            <a:extLst>
              <a:ext uri="{FF2B5EF4-FFF2-40B4-BE49-F238E27FC236}">
                <a16:creationId xmlns:a16="http://schemas.microsoft.com/office/drawing/2014/main" id="{55869F31-CEB3-C0E6-4C75-027D7726019A}"/>
              </a:ext>
            </a:extLst>
          </p:cNvPr>
          <p:cNvSpPr>
            <a:spLocks noGrp="1"/>
          </p:cNvSpPr>
          <p:nvPr>
            <p:ph type="body" idx="1"/>
          </p:nvPr>
        </p:nvSpPr>
        <p:spPr/>
        <p:txBody>
          <a:bodyPr/>
          <a:lstStyle/>
          <a:p>
            <a:pPr indent="-399415">
              <a:lnSpc>
                <a:spcPct val="100000"/>
              </a:lnSpc>
              <a:spcBef>
                <a:spcPts val="0"/>
              </a:spcBef>
              <a:buFont typeface="Arial,Sans-Serif"/>
            </a:pPr>
            <a:r>
              <a:rPr lang="en-IN" sz="2000"/>
              <a:t>CUDA is a general-purpose parallel computing platform developed by Nvidia to use on their GPUs, which allows software to perform general-purpose computations on GPUs</a:t>
            </a:r>
            <a:endParaRPr lang="en-US" sz="2000"/>
          </a:p>
          <a:p>
            <a:pPr marL="57785" indent="0">
              <a:lnSpc>
                <a:spcPct val="100000"/>
              </a:lnSpc>
              <a:spcBef>
                <a:spcPts val="0"/>
              </a:spcBef>
              <a:buNone/>
            </a:pPr>
            <a:endParaRPr lang="en-IN" sz="2000"/>
          </a:p>
          <a:p>
            <a:pPr marL="57785" indent="0">
              <a:lnSpc>
                <a:spcPct val="100000"/>
              </a:lnSpc>
              <a:spcBef>
                <a:spcPts val="0"/>
              </a:spcBef>
              <a:buNone/>
            </a:pPr>
            <a:endParaRPr lang="en-IN" sz="2000"/>
          </a:p>
          <a:p>
            <a:pPr indent="-399415">
              <a:lnSpc>
                <a:spcPct val="100000"/>
              </a:lnSpc>
              <a:spcBef>
                <a:spcPts val="0"/>
              </a:spcBef>
              <a:buFont typeface="Arial,Sans-Serif"/>
            </a:pPr>
            <a:r>
              <a:rPr lang="en-IN" sz="2000"/>
              <a:t>CUDA comes with various environments which allow developers to use it with different high-level languages such as C, C++, Java, Python, and Fortran. It is a scalable programming model, allowing software to scale its parallelization to the number of GPUs available, making the software adaptable to change in processing cores</a:t>
            </a:r>
            <a:endParaRPr lang="en-US"/>
          </a:p>
        </p:txBody>
      </p:sp>
    </p:spTree>
    <p:extLst>
      <p:ext uri="{BB962C8B-B14F-4D97-AF65-F5344CB8AC3E}">
        <p14:creationId xmlns:p14="http://schemas.microsoft.com/office/powerpoint/2010/main" val="1439694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4" name="Google Shape;164;g23e2b876bab_0_67"/>
          <p:cNvSpPr txBox="1">
            <a:spLocks noGrp="1"/>
          </p:cNvSpPr>
          <p:nvPr>
            <p:ph type="body" idx="1"/>
          </p:nvPr>
        </p:nvSpPr>
        <p:spPr>
          <a:xfrm>
            <a:off x="838200" y="687992"/>
            <a:ext cx="10515600" cy="5488833"/>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b="1"/>
              <a:t>Why is parallel processing important in image denoising?</a:t>
            </a:r>
            <a:endParaRPr b="1"/>
          </a:p>
          <a:p>
            <a:pPr marL="0" indent="0">
              <a:buNone/>
            </a:pPr>
            <a:endParaRPr lang="en-IN" b="1"/>
          </a:p>
          <a:p>
            <a:pPr indent="-398780">
              <a:spcBef>
                <a:spcPts val="0"/>
              </a:spcBef>
              <a:buSzPct val="103571"/>
            </a:pPr>
            <a:r>
              <a:rPr lang="en-IN"/>
              <a:t>It helps in reducing the overall processing time.</a:t>
            </a:r>
            <a:endParaRPr/>
          </a:p>
          <a:p>
            <a:pPr marL="58420" indent="0">
              <a:spcBef>
                <a:spcPts val="0"/>
              </a:spcBef>
              <a:buSzPct val="103570"/>
              <a:buNone/>
            </a:pPr>
            <a:endParaRPr lang="en-IN"/>
          </a:p>
          <a:p>
            <a:pPr marL="457200" lvl="0" indent="-398780" algn="l" rtl="0">
              <a:spcBef>
                <a:spcPts val="0"/>
              </a:spcBef>
              <a:spcAft>
                <a:spcPts val="0"/>
              </a:spcAft>
              <a:buSzPct val="103571"/>
              <a:buChar char="•"/>
            </a:pPr>
            <a:r>
              <a:rPr lang="en-IN"/>
              <a:t>Saves time and costs by efficiently utilizing resources.</a:t>
            </a:r>
            <a:endParaRPr/>
          </a:p>
          <a:p>
            <a:pPr marL="58420" indent="0">
              <a:spcBef>
                <a:spcPts val="0"/>
              </a:spcBef>
              <a:buSzPct val="103570"/>
              <a:buNone/>
            </a:pPr>
            <a:endParaRPr lang="en-IN"/>
          </a:p>
          <a:p>
            <a:pPr marL="457200" lvl="0" indent="-398780" algn="l" rtl="0">
              <a:spcBef>
                <a:spcPts val="0"/>
              </a:spcBef>
              <a:spcAft>
                <a:spcPts val="0"/>
              </a:spcAft>
              <a:buSzPct val="103571"/>
              <a:buChar char="•"/>
            </a:pPr>
            <a:r>
              <a:rPr lang="en-IN"/>
              <a:t>It provides real-time experiences for users and improves their overall experience.</a:t>
            </a:r>
            <a:endParaRPr/>
          </a:p>
          <a:p>
            <a:pPr marL="58420" indent="0">
              <a:spcBef>
                <a:spcPts val="0"/>
              </a:spcBef>
              <a:buSzPct val="103570"/>
              <a:buNone/>
            </a:pPr>
            <a:endParaRPr lang="en-IN"/>
          </a:p>
          <a:p>
            <a:pPr marL="457200" lvl="0" indent="-398780" algn="l" rtl="0">
              <a:spcBef>
                <a:spcPts val="0"/>
              </a:spcBef>
              <a:spcAft>
                <a:spcPts val="0"/>
              </a:spcAft>
              <a:buSzPct val="103571"/>
              <a:buChar char="•"/>
            </a:pPr>
            <a:r>
              <a:rPr lang="en-IN"/>
              <a:t>It plays a crucial role in industries such as medicine, where it helps generate faster and more accurate diagnoses, and in the space industry, where it is used for simulating and designing optimal trajectories.</a:t>
            </a:r>
            <a:endParaRPr b="1"/>
          </a:p>
        </p:txBody>
      </p:sp>
    </p:spTree>
    <p:extLst>
      <p:ext uri="{BB962C8B-B14F-4D97-AF65-F5344CB8AC3E}">
        <p14:creationId xmlns:p14="http://schemas.microsoft.com/office/powerpoint/2010/main" val="2504000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g23e2b876bab_0_7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Types of Parallelization</a:t>
            </a:r>
            <a:endParaRPr/>
          </a:p>
        </p:txBody>
      </p:sp>
      <p:sp>
        <p:nvSpPr>
          <p:cNvPr id="171" name="Google Shape;171;g23e2b876bab_0_79"/>
          <p:cNvSpPr txBox="1">
            <a:spLocks noGrp="1"/>
          </p:cNvSpPr>
          <p:nvPr>
            <p:ph type="body" idx="1"/>
          </p:nvPr>
        </p:nvSpPr>
        <p:spPr>
          <a:xfrm>
            <a:off x="838200" y="1707568"/>
            <a:ext cx="4355206" cy="3801115"/>
          </a:xfrm>
          <a:prstGeom prst="rect">
            <a:avLst/>
          </a:prstGeom>
        </p:spPr>
        <p:txBody>
          <a:bodyPr spcFirstLastPara="1" wrap="square" lIns="91425" tIns="45700" rIns="91425" bIns="45700" anchor="t" anchorCtr="0">
            <a:normAutofit lnSpcReduction="10000"/>
          </a:bodyPr>
          <a:lstStyle/>
          <a:p>
            <a:pPr indent="-393065">
              <a:lnSpc>
                <a:spcPct val="100000"/>
              </a:lnSpc>
              <a:buSzPct val="103703"/>
            </a:pPr>
            <a:r>
              <a:rPr lang="en-IN" sz="2700" b="1"/>
              <a:t>Task Parallelism</a:t>
            </a:r>
            <a:r>
              <a:rPr lang="en-IN" sz="2700"/>
              <a:t>: </a:t>
            </a:r>
          </a:p>
          <a:p>
            <a:pPr marL="586105" lvl="1" indent="0" algn="l" rtl="0">
              <a:lnSpc>
                <a:spcPct val="100000"/>
              </a:lnSpc>
              <a:spcBef>
                <a:spcPts val="0"/>
              </a:spcBef>
              <a:spcAft>
                <a:spcPts val="0"/>
              </a:spcAft>
              <a:buSzPct val="73913"/>
              <a:buNone/>
            </a:pPr>
            <a:r>
              <a:rPr lang="en-IN" sz="2300"/>
              <a:t>Ex: Software testing, independent tests executed concurrently</a:t>
            </a:r>
            <a:endParaRPr sz="2300"/>
          </a:p>
          <a:p>
            <a:pPr lvl="1" indent="-328295">
              <a:lnSpc>
                <a:spcPct val="100000"/>
              </a:lnSpc>
              <a:spcBef>
                <a:spcPts val="0"/>
              </a:spcBef>
              <a:buSzPct val="73913"/>
            </a:pPr>
            <a:endParaRPr lang="en-IN" sz="2300"/>
          </a:p>
          <a:p>
            <a:pPr marL="586105" lvl="1" indent="0">
              <a:lnSpc>
                <a:spcPct val="100000"/>
              </a:lnSpc>
              <a:spcBef>
                <a:spcPts val="0"/>
              </a:spcBef>
              <a:buSzPct val="73913"/>
              <a:buNone/>
            </a:pPr>
            <a:endParaRPr lang="en-IN" sz="2300"/>
          </a:p>
          <a:p>
            <a:pPr indent="-393065">
              <a:lnSpc>
                <a:spcPct val="100000"/>
              </a:lnSpc>
              <a:spcBef>
                <a:spcPts val="0"/>
              </a:spcBef>
              <a:buSzPct val="103703"/>
            </a:pPr>
            <a:r>
              <a:rPr lang="en-IN" sz="2700" b="1"/>
              <a:t>Data Parallelism</a:t>
            </a:r>
            <a:r>
              <a:rPr lang="en-IN" sz="2700"/>
              <a:t>: </a:t>
            </a:r>
          </a:p>
          <a:p>
            <a:pPr marL="586105" lvl="1" indent="0" algn="l" rtl="0">
              <a:lnSpc>
                <a:spcPct val="100000"/>
              </a:lnSpc>
              <a:spcBef>
                <a:spcPts val="0"/>
              </a:spcBef>
              <a:spcAft>
                <a:spcPts val="0"/>
              </a:spcAft>
              <a:buSzPct val="73913"/>
              <a:buNone/>
            </a:pPr>
            <a:r>
              <a:rPr lang="en-IN" sz="2300"/>
              <a:t>Ex: Image or video processing, repetitive computations on large data</a:t>
            </a:r>
            <a:endParaRPr sz="2300"/>
          </a:p>
          <a:p>
            <a:pPr marL="64135" lvl="0" indent="0" algn="l" rtl="0">
              <a:lnSpc>
                <a:spcPct val="100000"/>
              </a:lnSpc>
              <a:spcBef>
                <a:spcPts val="0"/>
              </a:spcBef>
              <a:spcAft>
                <a:spcPts val="0"/>
              </a:spcAft>
              <a:buSzPct val="103703"/>
              <a:buNone/>
            </a:pPr>
            <a:endParaRPr lang="en-IN" sz="2700"/>
          </a:p>
          <a:p>
            <a:pPr marL="0" lvl="0" indent="0" algn="l" rtl="0">
              <a:lnSpc>
                <a:spcPct val="100000"/>
              </a:lnSpc>
              <a:spcBef>
                <a:spcPts val="1000"/>
              </a:spcBef>
              <a:spcAft>
                <a:spcPts val="0"/>
              </a:spcAft>
              <a:buNone/>
            </a:pPr>
            <a:endParaRPr sz="2300"/>
          </a:p>
          <a:p>
            <a:pPr marL="0" lvl="0" indent="0" algn="l" rtl="0">
              <a:lnSpc>
                <a:spcPct val="100000"/>
              </a:lnSpc>
              <a:spcBef>
                <a:spcPts val="1000"/>
              </a:spcBef>
              <a:spcAft>
                <a:spcPts val="0"/>
              </a:spcAft>
              <a:buNone/>
            </a:pPr>
            <a:endParaRPr lang="en-IN" sz="2700"/>
          </a:p>
        </p:txBody>
      </p:sp>
      <p:pic>
        <p:nvPicPr>
          <p:cNvPr id="2" name="Picture 2" descr="Diagram&#10;&#10;Description automatically generated">
            <a:extLst>
              <a:ext uri="{FF2B5EF4-FFF2-40B4-BE49-F238E27FC236}">
                <a16:creationId xmlns:a16="http://schemas.microsoft.com/office/drawing/2014/main" id="{CC56D04D-48CB-94FA-BC7C-FE0C2C28EBB5}"/>
              </a:ext>
            </a:extLst>
          </p:cNvPr>
          <p:cNvPicPr>
            <a:picLocks noChangeAspect="1"/>
          </p:cNvPicPr>
          <p:nvPr/>
        </p:nvPicPr>
        <p:blipFill>
          <a:blip r:embed="rId3"/>
          <a:stretch>
            <a:fillRect/>
          </a:stretch>
        </p:blipFill>
        <p:spPr>
          <a:xfrm>
            <a:off x="5196626" y="1828103"/>
            <a:ext cx="6628326" cy="3513033"/>
          </a:xfrm>
          <a:prstGeom prst="rect">
            <a:avLst/>
          </a:prstGeom>
        </p:spPr>
      </p:pic>
      <p:sp>
        <p:nvSpPr>
          <p:cNvPr id="3" name="TextBox 2">
            <a:extLst>
              <a:ext uri="{FF2B5EF4-FFF2-40B4-BE49-F238E27FC236}">
                <a16:creationId xmlns:a16="http://schemas.microsoft.com/office/drawing/2014/main" id="{6D68D356-94A0-4159-A543-6B78D9718C70}"/>
              </a:ext>
            </a:extLst>
          </p:cNvPr>
          <p:cNvSpPr txBox="1"/>
          <p:nvPr/>
        </p:nvSpPr>
        <p:spPr>
          <a:xfrm>
            <a:off x="834444" y="5666704"/>
            <a:ext cx="1067873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300" b="1">
                <a:latin typeface="Calibri"/>
                <a:cs typeface="Calibri"/>
              </a:rPr>
              <a:t>Challenges:</a:t>
            </a:r>
            <a:r>
              <a:rPr lang="en-IN" sz="2300">
                <a:latin typeface="Calibri"/>
                <a:cs typeface="Calibri"/>
              </a:rPr>
              <a:t> Race conditions, Deadlock, Load balancing, Synchronization across threads</a:t>
            </a:r>
            <a:endParaRPr lang="en-US"/>
          </a:p>
        </p:txBody>
      </p:sp>
    </p:spTree>
    <p:extLst>
      <p:ext uri="{BB962C8B-B14F-4D97-AF65-F5344CB8AC3E}">
        <p14:creationId xmlns:p14="http://schemas.microsoft.com/office/powerpoint/2010/main" val="342530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3e2b876bab_0_99"/>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Algorithm 1: </a:t>
            </a:r>
            <a:endParaRPr/>
          </a:p>
          <a:p>
            <a:pPr marL="0" lvl="0" indent="0" algn="l" rtl="0">
              <a:spcBef>
                <a:spcPts val="0"/>
              </a:spcBef>
              <a:spcAft>
                <a:spcPts val="0"/>
              </a:spcAft>
              <a:buNone/>
            </a:pPr>
            <a:r>
              <a:rPr lang="en-IN"/>
              <a:t>Bilateral Filter</a:t>
            </a:r>
            <a:endParaRPr/>
          </a:p>
        </p:txBody>
      </p:sp>
    </p:spTree>
    <p:extLst>
      <p:ext uri="{BB962C8B-B14F-4D97-AF65-F5344CB8AC3E}">
        <p14:creationId xmlns:p14="http://schemas.microsoft.com/office/powerpoint/2010/main" val="4125824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3e2b876bab_0_92"/>
          <p:cNvSpPr txBox="1">
            <a:spLocks noGrp="1"/>
          </p:cNvSpPr>
          <p:nvPr>
            <p:ph type="title"/>
          </p:nvPr>
        </p:nvSpPr>
        <p:spPr>
          <a:xfrm>
            <a:off x="771939" y="108364"/>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Bilateral Filter</a:t>
            </a:r>
            <a:endParaRPr/>
          </a:p>
        </p:txBody>
      </p:sp>
      <p:pic>
        <p:nvPicPr>
          <p:cNvPr id="193" name="Google Shape;193;g23e2b876bab_0_92"/>
          <p:cNvPicPr preferRelativeResize="0"/>
          <p:nvPr/>
        </p:nvPicPr>
        <p:blipFill>
          <a:blip r:embed="rId3">
            <a:alphaModFix/>
          </a:blip>
          <a:stretch>
            <a:fillRect/>
          </a:stretch>
        </p:blipFill>
        <p:spPr>
          <a:xfrm>
            <a:off x="2255044" y="1388753"/>
            <a:ext cx="7051748" cy="3622469"/>
          </a:xfrm>
          <a:prstGeom prst="rect">
            <a:avLst/>
          </a:prstGeom>
          <a:noFill/>
          <a:ln>
            <a:noFill/>
          </a:ln>
        </p:spPr>
      </p:pic>
      <p:pic>
        <p:nvPicPr>
          <p:cNvPr id="194" name="Google Shape;194;g23e2b876bab_0_92"/>
          <p:cNvPicPr preferRelativeResize="0"/>
          <p:nvPr/>
        </p:nvPicPr>
        <p:blipFill>
          <a:blip r:embed="rId4">
            <a:alphaModFix/>
          </a:blip>
          <a:stretch>
            <a:fillRect/>
          </a:stretch>
        </p:blipFill>
        <p:spPr>
          <a:xfrm>
            <a:off x="3363339" y="5616645"/>
            <a:ext cx="4422351" cy="548450"/>
          </a:xfrm>
          <a:prstGeom prst="rect">
            <a:avLst/>
          </a:prstGeom>
          <a:noFill/>
          <a:ln>
            <a:noFill/>
          </a:ln>
        </p:spPr>
      </p:pic>
      <p:sp>
        <p:nvSpPr>
          <p:cNvPr id="2" name="TextBox 1">
            <a:extLst>
              <a:ext uri="{FF2B5EF4-FFF2-40B4-BE49-F238E27FC236}">
                <a16:creationId xmlns:a16="http://schemas.microsoft.com/office/drawing/2014/main" id="{C7EE54A1-E548-4055-0F40-58A675AD881B}"/>
              </a:ext>
            </a:extLst>
          </p:cNvPr>
          <p:cNvSpPr txBox="1"/>
          <p:nvPr/>
        </p:nvSpPr>
        <p:spPr>
          <a:xfrm>
            <a:off x="3707295" y="5208104"/>
            <a:ext cx="3786809" cy="246221"/>
          </a:xfrm>
          <a:prstGeom prst="rect">
            <a:avLst/>
          </a:prstGeom>
          <a:noFill/>
        </p:spPr>
        <p:txBody>
          <a:bodyPr wrap="square" rtlCol="0">
            <a:spAutoFit/>
          </a:bodyPr>
          <a:lstStyle/>
          <a:p>
            <a:r>
              <a:rPr lang="en-IN" sz="1000" b="0" i="0" dirty="0">
                <a:effectLst/>
                <a:latin typeface="Arial" panose="020B0604020202020204" pitchFamily="34" charset="0"/>
              </a:rPr>
              <a:t>Source: </a:t>
            </a:r>
            <a:r>
              <a:rPr lang="en-IN" sz="1000" b="0" i="0" dirty="0">
                <a:effectLst/>
                <a:latin typeface="Courier New" panose="02070309020205020404" pitchFamily="49" charset="0"/>
              </a:rPr>
              <a:t>http://</a:t>
            </a:r>
            <a:r>
              <a:rPr lang="en-IN" sz="1000" b="0" i="0" dirty="0" err="1">
                <a:effectLst/>
                <a:latin typeface="Courier New" panose="02070309020205020404" pitchFamily="49" charset="0"/>
              </a:rPr>
              <a:t>doi.acm.org</a:t>
            </a:r>
            <a:r>
              <a:rPr lang="en-IN" sz="1000" b="0" i="0" dirty="0">
                <a:effectLst/>
                <a:latin typeface="Courier New" panose="02070309020205020404" pitchFamily="49" charset="0"/>
              </a:rPr>
              <a:t>/10.1145/566570.566574</a:t>
            </a:r>
            <a:endParaRPr lang="en-US" sz="1000" dirty="0"/>
          </a:p>
        </p:txBody>
      </p:sp>
    </p:spTree>
    <p:extLst>
      <p:ext uri="{BB962C8B-B14F-4D97-AF65-F5344CB8AC3E}">
        <p14:creationId xmlns:p14="http://schemas.microsoft.com/office/powerpoint/2010/main" val="557554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a:extLst>
              <a:ext uri="{FF2B5EF4-FFF2-40B4-BE49-F238E27FC236}">
                <a16:creationId xmlns:a16="http://schemas.microsoft.com/office/drawing/2014/main" id="{A71ACD0C-0E98-945E-40DF-01C1EB5C7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226" y="473526"/>
            <a:ext cx="6719128" cy="5655881"/>
          </a:xfrm>
          <a:prstGeom prst="rect">
            <a:avLst/>
          </a:prstGeom>
        </p:spPr>
      </p:pic>
    </p:spTree>
    <p:extLst>
      <p:ext uri="{BB962C8B-B14F-4D97-AF65-F5344CB8AC3E}">
        <p14:creationId xmlns:p14="http://schemas.microsoft.com/office/powerpoint/2010/main" val="114740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3e2b876bab_0_99"/>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r>
              <a:rPr lang="en-IN"/>
              <a:t>Algorithm 2: </a:t>
            </a:r>
            <a:endParaRPr/>
          </a:p>
          <a:p>
            <a:r>
              <a:rPr lang="en-IN"/>
              <a:t>Adaptive Bilateral Filter</a:t>
            </a:r>
            <a:endParaRPr/>
          </a:p>
        </p:txBody>
      </p:sp>
    </p:spTree>
    <p:extLst>
      <p:ext uri="{BB962C8B-B14F-4D97-AF65-F5344CB8AC3E}">
        <p14:creationId xmlns:p14="http://schemas.microsoft.com/office/powerpoint/2010/main" val="196317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09BB-71FE-3E75-9661-27614D627322}"/>
              </a:ext>
            </a:extLst>
          </p:cNvPr>
          <p:cNvSpPr>
            <a:spLocks noGrp="1"/>
          </p:cNvSpPr>
          <p:nvPr>
            <p:ph type="title"/>
          </p:nvPr>
        </p:nvSpPr>
        <p:spPr>
          <a:xfrm>
            <a:off x="752682" y="660750"/>
            <a:ext cx="10515600" cy="665699"/>
          </a:xfrm>
        </p:spPr>
        <p:txBody>
          <a:bodyPr>
            <a:normAutofit/>
          </a:bodyPr>
          <a:lstStyle/>
          <a:p>
            <a:r>
              <a:rPr lang="en-US" sz="3600" b="1"/>
              <a:t>Idea:</a:t>
            </a:r>
          </a:p>
        </p:txBody>
      </p:sp>
      <p:sp>
        <p:nvSpPr>
          <p:cNvPr id="3" name="Text Placeholder 2">
            <a:extLst>
              <a:ext uri="{FF2B5EF4-FFF2-40B4-BE49-F238E27FC236}">
                <a16:creationId xmlns:a16="http://schemas.microsoft.com/office/drawing/2014/main" id="{20A22615-FFFA-D6C3-5C7A-E4351B6C15AD}"/>
              </a:ext>
            </a:extLst>
          </p:cNvPr>
          <p:cNvSpPr>
            <a:spLocks noGrp="1"/>
          </p:cNvSpPr>
          <p:nvPr>
            <p:ph type="body" idx="1"/>
          </p:nvPr>
        </p:nvSpPr>
        <p:spPr>
          <a:xfrm>
            <a:off x="792266" y="1650322"/>
            <a:ext cx="10565081" cy="4548185"/>
          </a:xfrm>
        </p:spPr>
        <p:txBody>
          <a:bodyPr>
            <a:normAutofit/>
          </a:bodyPr>
          <a:lstStyle/>
          <a:p>
            <a:pPr marL="228600" indent="0"/>
            <a:r>
              <a:rPr lang="en-US" sz="2000">
                <a:solidFill>
                  <a:schemeClr val="tx1"/>
                </a:solidFill>
              </a:rPr>
              <a:t>The adaptive bilateral filter typically provides control over various parameters, such as the local characteristics used for adaptivity, the strength of the adaptivity, and the size of the local neighborhood. This allows users to fine-tune the filter’s behavior based on their specific needs and requirements, the key ideas this improved bilateral algorithm works on are the following: </a:t>
            </a:r>
          </a:p>
          <a:p>
            <a:pPr marL="228600" indent="0"/>
            <a:endParaRPr lang="en-US" sz="2000">
              <a:solidFill>
                <a:schemeClr val="tx1"/>
              </a:solidFill>
            </a:endParaRPr>
          </a:p>
          <a:p>
            <a:pPr marL="571500" indent="-342900">
              <a:buChar char="•"/>
            </a:pPr>
            <a:r>
              <a:rPr lang="en-US">
                <a:solidFill>
                  <a:schemeClr val="tx1"/>
                </a:solidFill>
              </a:rPr>
              <a:t>Adaptivity</a:t>
            </a:r>
          </a:p>
          <a:p>
            <a:pPr marL="228600" indent="0"/>
            <a:endParaRPr lang="en-US">
              <a:solidFill>
                <a:schemeClr val="tx1"/>
              </a:solidFill>
            </a:endParaRPr>
          </a:p>
          <a:p>
            <a:pPr marL="571500" indent="-342900">
              <a:buChar char="•"/>
            </a:pPr>
            <a:r>
              <a:rPr lang="en-US">
                <a:solidFill>
                  <a:schemeClr val="tx1"/>
                </a:solidFill>
              </a:rPr>
              <a:t>Localization properties</a:t>
            </a:r>
          </a:p>
        </p:txBody>
      </p:sp>
    </p:spTree>
    <p:extLst>
      <p:ext uri="{BB962C8B-B14F-4D97-AF65-F5344CB8AC3E}">
        <p14:creationId xmlns:p14="http://schemas.microsoft.com/office/powerpoint/2010/main" val="488749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008C95A-8DF9-28FF-9A23-694D4A053F26}"/>
              </a:ext>
            </a:extLst>
          </p:cNvPr>
          <p:cNvPicPr>
            <a:picLocks noChangeAspect="1"/>
          </p:cNvPicPr>
          <p:nvPr/>
        </p:nvPicPr>
        <p:blipFill rotWithShape="1">
          <a:blip r:embed="rId2"/>
          <a:srcRect r="91" b="49773"/>
          <a:stretch/>
        </p:blipFill>
        <p:spPr>
          <a:xfrm>
            <a:off x="643467" y="2511084"/>
            <a:ext cx="7126193" cy="3582497"/>
          </a:xfrm>
          <a:prstGeom prst="rect">
            <a:avLst/>
          </a:prstGeom>
        </p:spPr>
      </p:pic>
      <p:sp>
        <p:nvSpPr>
          <p:cNvPr id="5" name="Rectangle 4">
            <a:extLst>
              <a:ext uri="{FF2B5EF4-FFF2-40B4-BE49-F238E27FC236}">
                <a16:creationId xmlns:a16="http://schemas.microsoft.com/office/drawing/2014/main" id="{D45E835B-F45C-1FF7-6496-92A7DFE7423B}"/>
              </a:ext>
            </a:extLst>
          </p:cNvPr>
          <p:cNvSpPr/>
          <p:nvPr/>
        </p:nvSpPr>
        <p:spPr>
          <a:xfrm>
            <a:off x="2364676" y="3768603"/>
            <a:ext cx="498198" cy="562899"/>
          </a:xfrm>
          <a:prstGeom prst="rect">
            <a:avLst/>
          </a:prstGeom>
          <a:noFill/>
          <a:ln w="28575">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Flowchart: Alternate Process 5">
            <a:extLst>
              <a:ext uri="{FF2B5EF4-FFF2-40B4-BE49-F238E27FC236}">
                <a16:creationId xmlns:a16="http://schemas.microsoft.com/office/drawing/2014/main" id="{59D158EF-5B9D-A7C6-2A36-DEC64ED2535E}"/>
              </a:ext>
            </a:extLst>
          </p:cNvPr>
          <p:cNvSpPr/>
          <p:nvPr/>
        </p:nvSpPr>
        <p:spPr>
          <a:xfrm>
            <a:off x="1607673" y="1639935"/>
            <a:ext cx="2186898" cy="595250"/>
          </a:xfrm>
          <a:prstGeom prst="flowChartAlternateProcess">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88720">
              <a:spcAft>
                <a:spcPts val="600"/>
              </a:spcAft>
            </a:pPr>
            <a:r>
              <a:rPr lang="en-US" sz="1560" kern="1200">
                <a:solidFill>
                  <a:schemeClr val="lt1"/>
                </a:solidFill>
                <a:latin typeface="+mn-lt"/>
                <a:ea typeface="+mn-ea"/>
                <a:cs typeface="Arial"/>
              </a:rPr>
              <a:t>Apply one iteration of bilateral filter</a:t>
            </a:r>
            <a:endParaRPr lang="en-US" sz="1200">
              <a:cs typeface="Arial"/>
            </a:endParaRPr>
          </a:p>
        </p:txBody>
      </p:sp>
      <p:cxnSp>
        <p:nvCxnSpPr>
          <p:cNvPr id="8" name="Straight Arrow Connector 7">
            <a:extLst>
              <a:ext uri="{FF2B5EF4-FFF2-40B4-BE49-F238E27FC236}">
                <a16:creationId xmlns:a16="http://schemas.microsoft.com/office/drawing/2014/main" id="{F3517EB4-B4B9-206C-A208-4D8F7CC8E5B0}"/>
              </a:ext>
            </a:extLst>
          </p:cNvPr>
          <p:cNvCxnSpPr/>
          <p:nvPr/>
        </p:nvCxnSpPr>
        <p:spPr>
          <a:xfrm flipH="1" flipV="1">
            <a:off x="2618790" y="2236966"/>
            <a:ext cx="7765" cy="15670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Flowchart: Alternate Process 8">
            <a:extLst>
              <a:ext uri="{FF2B5EF4-FFF2-40B4-BE49-F238E27FC236}">
                <a16:creationId xmlns:a16="http://schemas.microsoft.com/office/drawing/2014/main" id="{80E8F8B4-094D-E124-D5E1-8CFE81D8C515}"/>
              </a:ext>
            </a:extLst>
          </p:cNvPr>
          <p:cNvSpPr/>
          <p:nvPr/>
        </p:nvSpPr>
        <p:spPr>
          <a:xfrm>
            <a:off x="4952722" y="1678754"/>
            <a:ext cx="2186898" cy="595250"/>
          </a:xfrm>
          <a:prstGeom prst="flowChartAlternateProcess">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188720">
              <a:spcAft>
                <a:spcPts val="600"/>
              </a:spcAft>
            </a:pPr>
            <a:r>
              <a:rPr lang="en-US" sz="1560" kern="1200">
                <a:solidFill>
                  <a:schemeClr val="lt1"/>
                </a:solidFill>
                <a:latin typeface="+mn-lt"/>
                <a:ea typeface="+mn-ea"/>
                <a:cs typeface="Arial"/>
              </a:rPr>
              <a:t>Calculate variance</a:t>
            </a:r>
            <a:endParaRPr lang="en-US"/>
          </a:p>
        </p:txBody>
      </p:sp>
      <p:sp>
        <p:nvSpPr>
          <p:cNvPr id="10" name="Flowchart: Alternate Process 9">
            <a:extLst>
              <a:ext uri="{FF2B5EF4-FFF2-40B4-BE49-F238E27FC236}">
                <a16:creationId xmlns:a16="http://schemas.microsoft.com/office/drawing/2014/main" id="{DD1A9785-6FCB-0EAD-62F4-859B37677B58}"/>
              </a:ext>
            </a:extLst>
          </p:cNvPr>
          <p:cNvSpPr/>
          <p:nvPr/>
        </p:nvSpPr>
        <p:spPr>
          <a:xfrm>
            <a:off x="8438184" y="1635733"/>
            <a:ext cx="3051395" cy="595250"/>
          </a:xfrm>
          <a:prstGeom prst="flowChartAlternateProcess">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188720">
              <a:spcAft>
                <a:spcPts val="600"/>
              </a:spcAft>
            </a:pPr>
            <a:r>
              <a:rPr lang="en-US" sz="1560" kern="1200">
                <a:solidFill>
                  <a:schemeClr val="lt1"/>
                </a:solidFill>
                <a:latin typeface="+mn-lt"/>
                <a:ea typeface="+mn-ea"/>
                <a:cs typeface="Arial"/>
              </a:rPr>
              <a:t>Calculate new range sigma</a:t>
            </a:r>
            <a:endParaRPr lang="en-US" sz="2340" kern="1200">
              <a:solidFill>
                <a:schemeClr val="lt1"/>
              </a:solidFill>
              <a:latin typeface="+mn-lt"/>
              <a:ea typeface="+mn-ea"/>
              <a:cs typeface="Arial"/>
            </a:endParaRPr>
          </a:p>
          <a:p>
            <a:pPr algn="ctr" defTabSz="1188720">
              <a:spcAft>
                <a:spcPts val="600"/>
              </a:spcAft>
            </a:pPr>
            <a:r>
              <a:rPr lang="en-US" sz="1560" kern="1200">
                <a:solidFill>
                  <a:schemeClr val="lt1"/>
                </a:solidFill>
                <a:latin typeface="+mn-lt"/>
                <a:ea typeface="+mn-ea"/>
                <a:cs typeface="Arial"/>
              </a:rPr>
              <a:t>For this window (Regularized)</a:t>
            </a:r>
            <a:endParaRPr lang="en-US" sz="1200">
              <a:cs typeface="Arial"/>
            </a:endParaRPr>
          </a:p>
        </p:txBody>
      </p:sp>
      <p:sp>
        <p:nvSpPr>
          <p:cNvPr id="11" name="Flowchart: Alternate Process 10">
            <a:extLst>
              <a:ext uri="{FF2B5EF4-FFF2-40B4-BE49-F238E27FC236}">
                <a16:creationId xmlns:a16="http://schemas.microsoft.com/office/drawing/2014/main" id="{D2BA307D-B12C-FCF5-7D5C-C3F5B69F2C01}"/>
              </a:ext>
            </a:extLst>
          </p:cNvPr>
          <p:cNvSpPr/>
          <p:nvPr/>
        </p:nvSpPr>
        <p:spPr>
          <a:xfrm>
            <a:off x="8718329" y="3399803"/>
            <a:ext cx="2613926" cy="1009337"/>
          </a:xfrm>
          <a:prstGeom prst="flowChartAlternateProcess">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188720">
              <a:spcAft>
                <a:spcPts val="600"/>
              </a:spcAft>
            </a:pPr>
            <a:r>
              <a:rPr lang="en-US" sz="1560" kern="1200">
                <a:solidFill>
                  <a:schemeClr val="lt1"/>
                </a:solidFill>
                <a:latin typeface="+mn-lt"/>
                <a:ea typeface="+mn-ea"/>
                <a:cs typeface="Arial"/>
              </a:rPr>
              <a:t>Apply the bilateral filter with new range sigma</a:t>
            </a:r>
            <a:endParaRPr lang="en-US"/>
          </a:p>
        </p:txBody>
      </p:sp>
      <p:cxnSp>
        <p:nvCxnSpPr>
          <p:cNvPr id="12" name="Straight Arrow Connector 11">
            <a:extLst>
              <a:ext uri="{FF2B5EF4-FFF2-40B4-BE49-F238E27FC236}">
                <a16:creationId xmlns:a16="http://schemas.microsoft.com/office/drawing/2014/main" id="{F7A3E104-1A21-F1DC-763B-8AD03B5DCF21}"/>
              </a:ext>
            </a:extLst>
          </p:cNvPr>
          <p:cNvCxnSpPr>
            <a:cxnSpLocks/>
          </p:cNvCxnSpPr>
          <p:nvPr/>
        </p:nvCxnSpPr>
        <p:spPr>
          <a:xfrm flipV="1">
            <a:off x="3836466" y="1958749"/>
            <a:ext cx="1156856" cy="142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1527CA-5BF1-62EE-441C-72D2032B92E0}"/>
              </a:ext>
            </a:extLst>
          </p:cNvPr>
          <p:cNvCxnSpPr>
            <a:cxnSpLocks/>
          </p:cNvCxnSpPr>
          <p:nvPr/>
        </p:nvCxnSpPr>
        <p:spPr>
          <a:xfrm flipV="1">
            <a:off x="7142696" y="1958749"/>
            <a:ext cx="1325078" cy="77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E13BA5-A357-61E6-31EA-32B1DD2C6D18}"/>
              </a:ext>
            </a:extLst>
          </p:cNvPr>
          <p:cNvCxnSpPr>
            <a:cxnSpLocks/>
          </p:cNvCxnSpPr>
          <p:nvPr/>
        </p:nvCxnSpPr>
        <p:spPr>
          <a:xfrm>
            <a:off x="10060717" y="2277079"/>
            <a:ext cx="11646" cy="1118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923B86-B08F-C9E4-C9BE-2298DE506A80}"/>
              </a:ext>
            </a:extLst>
          </p:cNvPr>
          <p:cNvCxnSpPr>
            <a:cxnSpLocks/>
          </p:cNvCxnSpPr>
          <p:nvPr/>
        </p:nvCxnSpPr>
        <p:spPr>
          <a:xfrm flipH="1">
            <a:off x="2871124" y="3933428"/>
            <a:ext cx="5843809" cy="3752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4" descr="Diagram, schematic&#10;&#10;Description automatically generated">
            <a:extLst>
              <a:ext uri="{FF2B5EF4-FFF2-40B4-BE49-F238E27FC236}">
                <a16:creationId xmlns:a16="http://schemas.microsoft.com/office/drawing/2014/main" id="{354C37AA-33E7-FA51-10AD-CBAFD44917EB}"/>
              </a:ext>
            </a:extLst>
          </p:cNvPr>
          <p:cNvPicPr>
            <a:picLocks noChangeAspect="1"/>
          </p:cNvPicPr>
          <p:nvPr/>
        </p:nvPicPr>
        <p:blipFill>
          <a:blip r:embed="rId3"/>
          <a:stretch>
            <a:fillRect/>
          </a:stretch>
        </p:blipFill>
        <p:spPr>
          <a:xfrm>
            <a:off x="4293636" y="764418"/>
            <a:ext cx="3289406" cy="764040"/>
          </a:xfrm>
          <a:prstGeom prst="rect">
            <a:avLst/>
          </a:prstGeom>
        </p:spPr>
      </p:pic>
      <p:pic>
        <p:nvPicPr>
          <p:cNvPr id="3" name="Picture 3">
            <a:extLst>
              <a:ext uri="{FF2B5EF4-FFF2-40B4-BE49-F238E27FC236}">
                <a16:creationId xmlns:a16="http://schemas.microsoft.com/office/drawing/2014/main" id="{951BA124-7869-B6E9-6837-679823FF43D7}"/>
              </a:ext>
            </a:extLst>
          </p:cNvPr>
          <p:cNvPicPr>
            <a:picLocks noChangeAspect="1"/>
          </p:cNvPicPr>
          <p:nvPr/>
        </p:nvPicPr>
        <p:blipFill rotWithShape="1">
          <a:blip r:embed="rId4"/>
          <a:srcRect l="39646" t="21569" r="177" b="3922"/>
          <a:stretch/>
        </p:blipFill>
        <p:spPr>
          <a:xfrm>
            <a:off x="8576965" y="1150499"/>
            <a:ext cx="2971568" cy="328086"/>
          </a:xfrm>
          <a:prstGeom prst="rect">
            <a:avLst/>
          </a:prstGeom>
        </p:spPr>
      </p:pic>
    </p:spTree>
    <p:extLst>
      <p:ext uri="{BB962C8B-B14F-4D97-AF65-F5344CB8AC3E}">
        <p14:creationId xmlns:p14="http://schemas.microsoft.com/office/powerpoint/2010/main" val="383203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996D8-5903-A598-0166-6D72A98B7AAD}"/>
              </a:ext>
            </a:extLst>
          </p:cNvPr>
          <p:cNvSpPr>
            <a:spLocks noGrp="1"/>
          </p:cNvSpPr>
          <p:nvPr>
            <p:ph type="title"/>
          </p:nvPr>
        </p:nvSpPr>
        <p:spPr>
          <a:xfrm>
            <a:off x="613275" y="550280"/>
            <a:ext cx="8061367" cy="685491"/>
          </a:xfrm>
        </p:spPr>
        <p:txBody>
          <a:bodyPr>
            <a:normAutofit/>
          </a:bodyPr>
          <a:lstStyle/>
          <a:p>
            <a:r>
              <a:rPr lang="en-US" sz="3200"/>
              <a:t>Proposed Work in respect to the algorithm</a:t>
            </a:r>
            <a:endParaRPr lang="en-US" sz="3200" b="1"/>
          </a:p>
        </p:txBody>
      </p:sp>
      <p:sp>
        <p:nvSpPr>
          <p:cNvPr id="3" name="Text Placeholder 2">
            <a:extLst>
              <a:ext uri="{FF2B5EF4-FFF2-40B4-BE49-F238E27FC236}">
                <a16:creationId xmlns:a16="http://schemas.microsoft.com/office/drawing/2014/main" id="{AEC044F5-F91F-55B5-0BD9-9FC57C26779F}"/>
              </a:ext>
            </a:extLst>
          </p:cNvPr>
          <p:cNvSpPr>
            <a:spLocks noGrp="1"/>
          </p:cNvSpPr>
          <p:nvPr>
            <p:ph type="body" idx="1"/>
          </p:nvPr>
        </p:nvSpPr>
        <p:spPr>
          <a:xfrm>
            <a:off x="547956" y="1462294"/>
            <a:ext cx="11182348" cy="5161744"/>
          </a:xfrm>
        </p:spPr>
        <p:txBody>
          <a:bodyPr/>
          <a:lstStyle/>
          <a:p>
            <a:pPr marL="228600" indent="0"/>
            <a:r>
              <a:rPr lang="en-US">
                <a:solidFill>
                  <a:schemeClr val="tx1"/>
                </a:solidFill>
              </a:rPr>
              <a:t>Intensity Variance as adaptivity parameter</a:t>
            </a:r>
          </a:p>
          <a:p>
            <a:pPr marL="571500" indent="-342900">
              <a:lnSpc>
                <a:spcPct val="150000"/>
              </a:lnSpc>
              <a:buChar char="•"/>
            </a:pPr>
            <a:r>
              <a:rPr lang="en-US">
                <a:solidFill>
                  <a:schemeClr val="tx1"/>
                </a:solidFill>
              </a:rPr>
              <a:t>Intensity variation indicator</a:t>
            </a:r>
          </a:p>
          <a:p>
            <a:pPr marL="571500" indent="-342900">
              <a:lnSpc>
                <a:spcPct val="150000"/>
              </a:lnSpc>
              <a:buChar char="•"/>
            </a:pPr>
            <a:r>
              <a:rPr lang="en-US">
                <a:solidFill>
                  <a:schemeClr val="tx1"/>
                </a:solidFill>
              </a:rPr>
              <a:t>Sensitivity to local changes</a:t>
            </a:r>
          </a:p>
          <a:p>
            <a:pPr marL="571500" indent="-342900">
              <a:lnSpc>
                <a:spcPct val="150000"/>
              </a:lnSpc>
              <a:buChar char="•"/>
            </a:pPr>
            <a:r>
              <a:rPr lang="en-US">
                <a:solidFill>
                  <a:schemeClr val="tx1"/>
                </a:solidFill>
              </a:rPr>
              <a:t>Robustness to noise</a:t>
            </a:r>
          </a:p>
          <a:p>
            <a:pPr marL="571500" indent="-342900">
              <a:lnSpc>
                <a:spcPct val="150000"/>
              </a:lnSpc>
              <a:buChar char="•"/>
            </a:pPr>
            <a:r>
              <a:rPr lang="en-US">
                <a:solidFill>
                  <a:schemeClr val="tx1"/>
                </a:solidFill>
              </a:rPr>
              <a:t>Easy to compute</a:t>
            </a:r>
          </a:p>
          <a:p>
            <a:pPr marL="228600" indent="0"/>
            <a:endParaRPr lang="en-US">
              <a:solidFill>
                <a:schemeClr val="tx1"/>
              </a:solidFill>
            </a:endParaRPr>
          </a:p>
          <a:p>
            <a:pPr marL="228600" indent="0"/>
            <a:endParaRPr lang="en-US">
              <a:solidFill>
                <a:schemeClr val="tx1"/>
              </a:solidFill>
            </a:endParaRPr>
          </a:p>
          <a:p>
            <a:pPr marL="571500" indent="-342900">
              <a:buChar char="•"/>
            </a:pPr>
            <a:endParaRPr lang="en-US">
              <a:solidFill>
                <a:schemeClr val="tx1"/>
              </a:solidFill>
            </a:endParaRPr>
          </a:p>
        </p:txBody>
      </p:sp>
      <p:pic>
        <p:nvPicPr>
          <p:cNvPr id="4" name="Picture 4" descr="Diagram, schematic&#10;&#10;Description automatically generated">
            <a:extLst>
              <a:ext uri="{FF2B5EF4-FFF2-40B4-BE49-F238E27FC236}">
                <a16:creationId xmlns:a16="http://schemas.microsoft.com/office/drawing/2014/main" id="{C9857648-60D2-8244-A746-3BAD29CFD8A7}"/>
              </a:ext>
            </a:extLst>
          </p:cNvPr>
          <p:cNvPicPr>
            <a:picLocks noChangeAspect="1"/>
          </p:cNvPicPr>
          <p:nvPr/>
        </p:nvPicPr>
        <p:blipFill>
          <a:blip r:embed="rId3"/>
          <a:stretch>
            <a:fillRect/>
          </a:stretch>
        </p:blipFill>
        <p:spPr>
          <a:xfrm>
            <a:off x="3048660" y="5203782"/>
            <a:ext cx="4603666" cy="1004886"/>
          </a:xfrm>
          <a:prstGeom prst="rect">
            <a:avLst/>
          </a:prstGeom>
        </p:spPr>
      </p:pic>
    </p:spTree>
    <p:extLst>
      <p:ext uri="{BB962C8B-B14F-4D97-AF65-F5344CB8AC3E}">
        <p14:creationId xmlns:p14="http://schemas.microsoft.com/office/powerpoint/2010/main" val="1867967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Introduction</a:t>
            </a:r>
            <a:endParaRPr/>
          </a:p>
        </p:txBody>
      </p:sp>
      <p:sp>
        <p:nvSpPr>
          <p:cNvPr id="107" name="Google Shape;107;p2"/>
          <p:cNvSpPr txBox="1">
            <a:spLocks noGrp="1"/>
          </p:cNvSpPr>
          <p:nvPr>
            <p:ph type="body" idx="1"/>
          </p:nvPr>
        </p:nvSpPr>
        <p:spPr>
          <a:xfrm>
            <a:off x="838200" y="1825625"/>
            <a:ext cx="10728600" cy="4625100"/>
          </a:xfrm>
          <a:prstGeom prst="rect">
            <a:avLst/>
          </a:prstGeom>
          <a:noFill/>
          <a:ln>
            <a:noFill/>
          </a:ln>
        </p:spPr>
        <p:txBody>
          <a:bodyPr spcFirstLastPara="1" wrap="square" lIns="91425" tIns="45700" rIns="91425" bIns="45700" anchor="t" anchorCtr="0">
            <a:normAutofit/>
          </a:bodyPr>
          <a:lstStyle/>
          <a:p>
            <a:pPr marL="457200" lvl="0" indent="-404495" algn="l" rtl="0">
              <a:lnSpc>
                <a:spcPct val="100000"/>
              </a:lnSpc>
              <a:spcBef>
                <a:spcPts val="1000"/>
              </a:spcBef>
              <a:spcAft>
                <a:spcPts val="0"/>
              </a:spcAft>
              <a:buSzPct val="116701"/>
              <a:buChar char="•"/>
            </a:pPr>
            <a:r>
              <a:rPr lang="en-IN"/>
              <a:t>Image processing is a complex field used in a variety of applications, including denoising to enhance image quality.</a:t>
            </a:r>
          </a:p>
          <a:p>
            <a:pPr lvl="0" indent="-404495" algn="l">
              <a:lnSpc>
                <a:spcPct val="100000"/>
              </a:lnSpc>
              <a:spcAft>
                <a:spcPts val="0"/>
              </a:spcAft>
              <a:buSzPct val="116701"/>
            </a:pPr>
            <a:r>
              <a:rPr lang="en-IN"/>
              <a:t>Denoising algorithms, such as Gaussian and bilateral filters, have benefits and drawbacks, with bilateral filter being better at maintaining edges and details but at a higher computational cost.</a:t>
            </a:r>
          </a:p>
          <a:p>
            <a:pPr indent="-398145">
              <a:lnSpc>
                <a:spcPct val="100000"/>
              </a:lnSpc>
              <a:spcBef>
                <a:spcPts val="0"/>
              </a:spcBef>
              <a:buSzPct val="112500"/>
            </a:pPr>
            <a:r>
              <a:rPr lang="en-IN"/>
              <a:t>We aim to </a:t>
            </a:r>
            <a:r>
              <a:rPr lang="en-IN" err="1"/>
              <a:t>speedup</a:t>
            </a:r>
            <a:r>
              <a:rPr lang="en-IN"/>
              <a:t> the effective but complex denoising algorithms using CUDA GPUs to be used in real time applications.</a:t>
            </a:r>
          </a:p>
          <a:p>
            <a:pPr indent="-398145">
              <a:lnSpc>
                <a:spcPct val="100000"/>
              </a:lnSpc>
              <a:spcBef>
                <a:spcPts val="0"/>
              </a:spcBef>
              <a:buSzPct val="112500"/>
            </a:pPr>
            <a:endParaRPr lang="en-IN"/>
          </a:p>
        </p:txBody>
      </p:sp>
      <p:sp>
        <p:nvSpPr>
          <p:cNvPr id="108" name="Google Shape;10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Indian Institute of Information Technology Raichur</a:t>
            </a:r>
            <a:endParaRPr/>
          </a:p>
        </p:txBody>
      </p:sp>
    </p:spTree>
    <p:extLst>
      <p:ext uri="{BB962C8B-B14F-4D97-AF65-F5344CB8AC3E}">
        <p14:creationId xmlns:p14="http://schemas.microsoft.com/office/powerpoint/2010/main" val="835607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5C7D23-C405-9BC8-161B-AA0ADE5EAED6}"/>
              </a:ext>
            </a:extLst>
          </p:cNvPr>
          <p:cNvSpPr>
            <a:spLocks noGrp="1"/>
          </p:cNvSpPr>
          <p:nvPr>
            <p:ph type="body" idx="1"/>
          </p:nvPr>
        </p:nvSpPr>
        <p:spPr>
          <a:xfrm>
            <a:off x="672922" y="868480"/>
            <a:ext cx="10515600" cy="5318693"/>
          </a:xfrm>
        </p:spPr>
        <p:txBody>
          <a:bodyPr spcFirstLastPara="1" wrap="square" lIns="91425" tIns="45700" rIns="91425" bIns="45700" anchor="ctr" anchorCtr="0">
            <a:normAutofit/>
          </a:bodyPr>
          <a:lstStyle/>
          <a:p>
            <a:r>
              <a:rPr lang="en-US">
                <a:solidFill>
                  <a:schemeClr val="tx1"/>
                </a:solidFill>
              </a:rPr>
              <a:t>Applying basic bilateral filter to a neighborhood before calculating its variance, </a:t>
            </a:r>
          </a:p>
          <a:p>
            <a:pPr marL="685800" indent="-457200">
              <a:lnSpc>
                <a:spcPct val="150000"/>
              </a:lnSpc>
              <a:buFont typeface="Courier New"/>
              <a:buChar char="o"/>
            </a:pPr>
            <a:r>
              <a:rPr lang="en-US">
                <a:solidFill>
                  <a:schemeClr val="tx1"/>
                </a:solidFill>
              </a:rPr>
              <a:t>Noise reduction</a:t>
            </a:r>
          </a:p>
          <a:p>
            <a:pPr marL="685800" indent="-457200">
              <a:lnSpc>
                <a:spcPct val="150000"/>
              </a:lnSpc>
              <a:buFont typeface="Courier New"/>
              <a:buChar char="o"/>
            </a:pPr>
            <a:r>
              <a:rPr lang="en-US">
                <a:solidFill>
                  <a:schemeClr val="tx1"/>
                </a:solidFill>
              </a:rPr>
              <a:t>Edge preservation</a:t>
            </a:r>
          </a:p>
          <a:p>
            <a:pPr marL="685800" indent="-457200">
              <a:lnSpc>
                <a:spcPct val="150000"/>
              </a:lnSpc>
              <a:buFont typeface="Courier New"/>
              <a:buChar char="o"/>
            </a:pPr>
            <a:r>
              <a:rPr lang="en-US">
                <a:solidFill>
                  <a:schemeClr val="tx1"/>
                </a:solidFill>
              </a:rPr>
              <a:t>Computational efficiency</a:t>
            </a:r>
          </a:p>
          <a:p>
            <a:pPr marL="228600" indent="0">
              <a:lnSpc>
                <a:spcPct val="150000"/>
              </a:lnSpc>
            </a:pPr>
            <a:endParaRPr lang="en-US">
              <a:solidFill>
                <a:schemeClr val="tx1"/>
              </a:solidFill>
            </a:endParaRPr>
          </a:p>
          <a:p>
            <a:pPr marL="228600" indent="0">
              <a:lnSpc>
                <a:spcPct val="150000"/>
              </a:lnSpc>
            </a:pPr>
            <a:r>
              <a:rPr lang="en-US">
                <a:solidFill>
                  <a:schemeClr val="tx1"/>
                </a:solidFill>
              </a:rPr>
              <a:t>Regularization</a:t>
            </a:r>
          </a:p>
        </p:txBody>
      </p:sp>
      <p:pic>
        <p:nvPicPr>
          <p:cNvPr id="2" name="Picture 3">
            <a:extLst>
              <a:ext uri="{FF2B5EF4-FFF2-40B4-BE49-F238E27FC236}">
                <a16:creationId xmlns:a16="http://schemas.microsoft.com/office/drawing/2014/main" id="{3857ABDD-1926-531C-C0D2-ACF9A5CB6081}"/>
              </a:ext>
            </a:extLst>
          </p:cNvPr>
          <p:cNvPicPr>
            <a:picLocks noChangeAspect="1"/>
          </p:cNvPicPr>
          <p:nvPr/>
        </p:nvPicPr>
        <p:blipFill rotWithShape="1">
          <a:blip r:embed="rId3"/>
          <a:srcRect t="21687" r="101" b="1205"/>
          <a:stretch/>
        </p:blipFill>
        <p:spPr>
          <a:xfrm>
            <a:off x="2465137" y="5465011"/>
            <a:ext cx="6606678" cy="426760"/>
          </a:xfrm>
          <a:prstGeom prst="rect">
            <a:avLst/>
          </a:prstGeom>
        </p:spPr>
      </p:pic>
    </p:spTree>
    <p:extLst>
      <p:ext uri="{BB962C8B-B14F-4D97-AF65-F5344CB8AC3E}">
        <p14:creationId xmlns:p14="http://schemas.microsoft.com/office/powerpoint/2010/main" val="2081193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EBAD0-C015-5856-EE36-A95D4A68E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873" y="94421"/>
            <a:ext cx="4996254" cy="6669157"/>
          </a:xfrm>
          <a:prstGeom prst="rect">
            <a:avLst/>
          </a:prstGeom>
        </p:spPr>
      </p:pic>
    </p:spTree>
    <p:extLst>
      <p:ext uri="{BB962C8B-B14F-4D97-AF65-F5344CB8AC3E}">
        <p14:creationId xmlns:p14="http://schemas.microsoft.com/office/powerpoint/2010/main" val="3646135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3e2b876bab_0_99"/>
          <p:cNvSpPr txBox="1">
            <a:spLocks noGrp="1"/>
          </p:cNvSpPr>
          <p:nvPr>
            <p:ph type="title"/>
          </p:nvPr>
        </p:nvSpPr>
        <p:spPr>
          <a:xfrm>
            <a:off x="831850" y="1709738"/>
            <a:ext cx="10852067" cy="2852700"/>
          </a:xfrm>
          <a:prstGeom prst="rect">
            <a:avLst/>
          </a:prstGeom>
        </p:spPr>
        <p:txBody>
          <a:bodyPr spcFirstLastPara="1" wrap="square" lIns="91425" tIns="45700" rIns="91425" bIns="45700" anchor="b" anchorCtr="0">
            <a:normAutofit/>
          </a:bodyPr>
          <a:lstStyle/>
          <a:p>
            <a:r>
              <a:rPr lang="en-IN"/>
              <a:t>Algorithm 3: </a:t>
            </a:r>
            <a:endParaRPr/>
          </a:p>
          <a:p>
            <a:r>
              <a:rPr lang="en-IN"/>
              <a:t>Non Local Means + Bilateral Filter</a:t>
            </a:r>
            <a:endParaRPr/>
          </a:p>
        </p:txBody>
      </p:sp>
    </p:spTree>
    <p:extLst>
      <p:ext uri="{BB962C8B-B14F-4D97-AF65-F5344CB8AC3E}">
        <p14:creationId xmlns:p14="http://schemas.microsoft.com/office/powerpoint/2010/main" val="5771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09BB-71FE-3E75-9661-27614D627322}"/>
              </a:ext>
            </a:extLst>
          </p:cNvPr>
          <p:cNvSpPr>
            <a:spLocks noGrp="1"/>
          </p:cNvSpPr>
          <p:nvPr>
            <p:ph type="title"/>
          </p:nvPr>
        </p:nvSpPr>
        <p:spPr>
          <a:xfrm>
            <a:off x="831851" y="1155555"/>
            <a:ext cx="10515600" cy="665699"/>
          </a:xfrm>
        </p:spPr>
        <p:txBody>
          <a:bodyPr>
            <a:normAutofit/>
          </a:bodyPr>
          <a:lstStyle/>
          <a:p>
            <a:r>
              <a:rPr lang="en-US" sz="3600" b="1"/>
              <a:t>Idea:</a:t>
            </a:r>
          </a:p>
        </p:txBody>
      </p:sp>
      <p:sp>
        <p:nvSpPr>
          <p:cNvPr id="3" name="Text Placeholder 2">
            <a:extLst>
              <a:ext uri="{FF2B5EF4-FFF2-40B4-BE49-F238E27FC236}">
                <a16:creationId xmlns:a16="http://schemas.microsoft.com/office/drawing/2014/main" id="{20A22615-FFFA-D6C3-5C7A-E4351B6C15AD}"/>
              </a:ext>
            </a:extLst>
          </p:cNvPr>
          <p:cNvSpPr>
            <a:spLocks noGrp="1"/>
          </p:cNvSpPr>
          <p:nvPr>
            <p:ph type="body" idx="1"/>
          </p:nvPr>
        </p:nvSpPr>
        <p:spPr>
          <a:xfrm>
            <a:off x="683409" y="2580556"/>
            <a:ext cx="10565081" cy="1698108"/>
          </a:xfrm>
        </p:spPr>
        <p:txBody>
          <a:bodyPr>
            <a:normAutofit/>
          </a:bodyPr>
          <a:lstStyle/>
          <a:p>
            <a:pPr marL="228600" indent="0"/>
            <a:r>
              <a:rPr lang="en-US">
                <a:solidFill>
                  <a:schemeClr val="tx1"/>
                </a:solidFill>
              </a:rPr>
              <a:t>The Non-Local Means bilateral filter improves upon the traditional bilateral filter by considering patch-based similarity, allowing for non-local information exchange, providing flexibility in tuning parameters and being versatile for different image processing tasks.</a:t>
            </a:r>
            <a:endParaRPr lang="en-US"/>
          </a:p>
        </p:txBody>
      </p:sp>
    </p:spTree>
    <p:extLst>
      <p:ext uri="{BB962C8B-B14F-4D97-AF65-F5344CB8AC3E}">
        <p14:creationId xmlns:p14="http://schemas.microsoft.com/office/powerpoint/2010/main" val="209492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7F8D-173E-A101-32C0-FF311D31B560}"/>
              </a:ext>
            </a:extLst>
          </p:cNvPr>
          <p:cNvSpPr>
            <a:spLocks noGrp="1"/>
          </p:cNvSpPr>
          <p:nvPr>
            <p:ph type="title"/>
          </p:nvPr>
        </p:nvSpPr>
        <p:spPr>
          <a:xfrm>
            <a:off x="831850" y="532102"/>
            <a:ext cx="7348847" cy="636010"/>
          </a:xfrm>
        </p:spPr>
        <p:txBody>
          <a:bodyPr>
            <a:normAutofit/>
          </a:bodyPr>
          <a:lstStyle/>
          <a:p>
            <a:r>
              <a:rPr lang="en-US" sz="3600"/>
              <a:t>Non-Local means algorithm:</a:t>
            </a:r>
          </a:p>
        </p:txBody>
      </p:sp>
      <p:sp>
        <p:nvSpPr>
          <p:cNvPr id="3" name="Text Placeholder 2">
            <a:extLst>
              <a:ext uri="{FF2B5EF4-FFF2-40B4-BE49-F238E27FC236}">
                <a16:creationId xmlns:a16="http://schemas.microsoft.com/office/drawing/2014/main" id="{BC9CDD45-FB33-4A4B-79D5-BF0E54468112}"/>
              </a:ext>
            </a:extLst>
          </p:cNvPr>
          <p:cNvSpPr>
            <a:spLocks noGrp="1"/>
          </p:cNvSpPr>
          <p:nvPr>
            <p:ph type="body" idx="1"/>
          </p:nvPr>
        </p:nvSpPr>
        <p:spPr>
          <a:xfrm>
            <a:off x="782369" y="1482087"/>
            <a:ext cx="10515600" cy="738187"/>
          </a:xfrm>
        </p:spPr>
        <p:txBody>
          <a:bodyPr>
            <a:normAutofit fontScale="92500" lnSpcReduction="20000"/>
          </a:bodyPr>
          <a:lstStyle/>
          <a:p>
            <a:pPr marL="228600" indent="0"/>
            <a:r>
              <a:rPr lang="en-US">
                <a:solidFill>
                  <a:schemeClr val="tx1"/>
                </a:solidFill>
              </a:rPr>
              <a:t>Non-local means (NLM) is an image-denoising algorithm that aims to remove noise from an image while preserving its details.</a:t>
            </a:r>
          </a:p>
          <a:p>
            <a:pPr marL="228600" indent="0"/>
            <a:endParaRPr lang="en-US">
              <a:solidFill>
                <a:schemeClr val="tx1"/>
              </a:solidFill>
            </a:endParaRPr>
          </a:p>
          <a:p>
            <a:pPr marL="571500" indent="-342900">
              <a:buChar char="•"/>
            </a:pPr>
            <a:endParaRPr lang="en-US">
              <a:solidFill>
                <a:schemeClr val="tx1"/>
              </a:solidFill>
            </a:endParaRPr>
          </a:p>
        </p:txBody>
      </p:sp>
      <p:pic>
        <p:nvPicPr>
          <p:cNvPr id="4" name="Picture 4" descr="Text&#10;&#10;Description automatically generated">
            <a:extLst>
              <a:ext uri="{FF2B5EF4-FFF2-40B4-BE49-F238E27FC236}">
                <a16:creationId xmlns:a16="http://schemas.microsoft.com/office/drawing/2014/main" id="{5FA70F88-4406-6EF8-5BAE-557BFBFA790A}"/>
              </a:ext>
            </a:extLst>
          </p:cNvPr>
          <p:cNvPicPr>
            <a:picLocks noChangeAspect="1"/>
          </p:cNvPicPr>
          <p:nvPr/>
        </p:nvPicPr>
        <p:blipFill>
          <a:blip r:embed="rId2"/>
          <a:stretch>
            <a:fillRect/>
          </a:stretch>
        </p:blipFill>
        <p:spPr>
          <a:xfrm>
            <a:off x="5169724" y="2360587"/>
            <a:ext cx="6503719" cy="4294175"/>
          </a:xfrm>
          <a:prstGeom prst="rect">
            <a:avLst/>
          </a:prstGeom>
        </p:spPr>
      </p:pic>
      <p:sp>
        <p:nvSpPr>
          <p:cNvPr id="5" name="TextBox 4">
            <a:extLst>
              <a:ext uri="{FF2B5EF4-FFF2-40B4-BE49-F238E27FC236}">
                <a16:creationId xmlns:a16="http://schemas.microsoft.com/office/drawing/2014/main" id="{C2F3E24E-6619-150A-BC29-D1EEB662AA8F}"/>
              </a:ext>
            </a:extLst>
          </p:cNvPr>
          <p:cNvSpPr txBox="1"/>
          <p:nvPr/>
        </p:nvSpPr>
        <p:spPr>
          <a:xfrm>
            <a:off x="930234" y="2582882"/>
            <a:ext cx="4045032" cy="298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nSpc>
                <a:spcPct val="90000"/>
              </a:lnSpc>
              <a:spcBef>
                <a:spcPts val="1000"/>
              </a:spcBef>
            </a:pPr>
            <a:r>
              <a:rPr lang="en-US" sz="2000">
                <a:latin typeface="Calibri"/>
                <a:cs typeface="Calibri"/>
              </a:rPr>
              <a:t>The NLM algorithm consists of the following steps:</a:t>
            </a:r>
          </a:p>
          <a:p>
            <a:pPr marL="228600">
              <a:lnSpc>
                <a:spcPct val="90000"/>
              </a:lnSpc>
              <a:spcBef>
                <a:spcPts val="1000"/>
              </a:spcBef>
            </a:pPr>
            <a:endParaRPr lang="en-US" sz="2000">
              <a:latin typeface="Calibri"/>
              <a:cs typeface="Calibri"/>
            </a:endParaRPr>
          </a:p>
          <a:p>
            <a:pPr marL="571500" indent="-342900">
              <a:lnSpc>
                <a:spcPct val="90000"/>
              </a:lnSpc>
              <a:spcBef>
                <a:spcPts val="1000"/>
              </a:spcBef>
              <a:buFont typeface="Arial,Sans-Serif"/>
              <a:buChar char="•"/>
            </a:pPr>
            <a:r>
              <a:rPr lang="en-US" sz="2000">
                <a:latin typeface="Calibri"/>
                <a:cs typeface="Calibri"/>
              </a:rPr>
              <a:t>Patch extraction</a:t>
            </a:r>
          </a:p>
          <a:p>
            <a:pPr marL="571500" indent="-342900">
              <a:lnSpc>
                <a:spcPct val="90000"/>
              </a:lnSpc>
              <a:spcBef>
                <a:spcPts val="1000"/>
              </a:spcBef>
              <a:buFont typeface="Arial,Sans-Serif"/>
              <a:buChar char="•"/>
            </a:pPr>
            <a:r>
              <a:rPr lang="en-US" sz="2000">
                <a:latin typeface="Calibri"/>
                <a:cs typeface="Calibri"/>
              </a:rPr>
              <a:t>Patch similarity calculation</a:t>
            </a:r>
          </a:p>
          <a:p>
            <a:pPr marL="571500" indent="-342900">
              <a:lnSpc>
                <a:spcPct val="90000"/>
              </a:lnSpc>
              <a:spcBef>
                <a:spcPts val="1000"/>
              </a:spcBef>
              <a:buFont typeface="Arial,Sans-Serif"/>
              <a:buChar char="•"/>
            </a:pPr>
            <a:r>
              <a:rPr lang="en-US" sz="2000">
                <a:latin typeface="Calibri"/>
                <a:cs typeface="Calibri"/>
              </a:rPr>
              <a:t>Weight calculation</a:t>
            </a:r>
          </a:p>
          <a:p>
            <a:pPr marL="571500" indent="-342900">
              <a:lnSpc>
                <a:spcPct val="90000"/>
              </a:lnSpc>
              <a:spcBef>
                <a:spcPts val="1000"/>
              </a:spcBef>
              <a:buFont typeface="Arial,Sans-Serif"/>
              <a:buChar char="•"/>
            </a:pPr>
            <a:r>
              <a:rPr lang="en-US" sz="2000">
                <a:latin typeface="Calibri"/>
                <a:cs typeface="Calibri"/>
              </a:rPr>
              <a:t>Denoised pixel calculation</a:t>
            </a:r>
          </a:p>
          <a:p>
            <a:endParaRPr lang="en-US" sz="2000">
              <a:latin typeface="Arial"/>
              <a:cs typeface="Arial"/>
            </a:endParaRPr>
          </a:p>
        </p:txBody>
      </p:sp>
    </p:spTree>
    <p:extLst>
      <p:ext uri="{BB962C8B-B14F-4D97-AF65-F5344CB8AC3E}">
        <p14:creationId xmlns:p14="http://schemas.microsoft.com/office/powerpoint/2010/main" val="4276634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0AF6-6783-452C-915C-B1EF65C2534B}"/>
              </a:ext>
            </a:extLst>
          </p:cNvPr>
          <p:cNvSpPr>
            <a:spLocks noGrp="1"/>
          </p:cNvSpPr>
          <p:nvPr>
            <p:ph type="title"/>
          </p:nvPr>
        </p:nvSpPr>
        <p:spPr>
          <a:xfrm>
            <a:off x="772473" y="551894"/>
            <a:ext cx="10515600" cy="655803"/>
          </a:xfrm>
        </p:spPr>
        <p:txBody>
          <a:bodyPr>
            <a:normAutofit/>
          </a:bodyPr>
          <a:lstStyle/>
          <a:p>
            <a:r>
              <a:rPr lang="en-US" sz="3200"/>
              <a:t>NL-means + Bilateral filter:</a:t>
            </a:r>
          </a:p>
        </p:txBody>
      </p:sp>
      <p:sp>
        <p:nvSpPr>
          <p:cNvPr id="3" name="Text Placeholder 2">
            <a:extLst>
              <a:ext uri="{FF2B5EF4-FFF2-40B4-BE49-F238E27FC236}">
                <a16:creationId xmlns:a16="http://schemas.microsoft.com/office/drawing/2014/main" id="{9058D5E7-8D15-1636-F851-73DE6C40404E}"/>
              </a:ext>
            </a:extLst>
          </p:cNvPr>
          <p:cNvSpPr>
            <a:spLocks noGrp="1"/>
          </p:cNvSpPr>
          <p:nvPr>
            <p:ph type="body" idx="1"/>
          </p:nvPr>
        </p:nvSpPr>
        <p:spPr>
          <a:xfrm>
            <a:off x="772473" y="1561255"/>
            <a:ext cx="10515600" cy="4409641"/>
          </a:xfrm>
        </p:spPr>
        <p:txBody>
          <a:bodyPr/>
          <a:lstStyle/>
          <a:p>
            <a:pPr marL="571500" indent="-342900">
              <a:buChar char="•"/>
            </a:pPr>
            <a:r>
              <a:rPr lang="en-US">
                <a:solidFill>
                  <a:schemeClr val="tx1"/>
                </a:solidFill>
              </a:rPr>
              <a:t>The Non-Local Means (NLM) + Bilateral Filter algorithm is a hybrid denoising algorithm that combines the strengths of both the NLM and bilateral filter approaches to achieve improved image denoising performance.</a:t>
            </a:r>
          </a:p>
          <a:p>
            <a:pPr marL="228600" indent="0"/>
            <a:endParaRPr lang="en-US">
              <a:solidFill>
                <a:schemeClr val="tx1"/>
              </a:solidFill>
            </a:endParaRPr>
          </a:p>
          <a:p>
            <a:pPr marL="571500" indent="-342900">
              <a:buChar char="•"/>
            </a:pPr>
            <a:r>
              <a:rPr lang="en-US">
                <a:solidFill>
                  <a:schemeClr val="tx1"/>
                </a:solidFill>
              </a:rPr>
              <a:t>NLM part of the algorithm is responsible for capturing the non-local similarity information from the entire image in order to denoise each pixel.</a:t>
            </a:r>
          </a:p>
          <a:p>
            <a:pPr marL="228600" indent="0"/>
            <a:endParaRPr lang="en-US">
              <a:solidFill>
                <a:schemeClr val="tx1"/>
              </a:solidFill>
            </a:endParaRPr>
          </a:p>
          <a:p>
            <a:pPr marL="571500" indent="-342900">
              <a:buChar char="•"/>
            </a:pPr>
            <a:r>
              <a:rPr lang="en-US">
                <a:solidFill>
                  <a:schemeClr val="tx1"/>
                </a:solidFill>
              </a:rPr>
              <a:t>The Bilateral Filter part of the algorithm is used to further refine the denoised image obtained from the NLM part.</a:t>
            </a:r>
          </a:p>
        </p:txBody>
      </p:sp>
    </p:spTree>
    <p:extLst>
      <p:ext uri="{BB962C8B-B14F-4D97-AF65-F5344CB8AC3E}">
        <p14:creationId xmlns:p14="http://schemas.microsoft.com/office/powerpoint/2010/main" val="61615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78FFAA0E-8146-967E-D3DA-469E0414B7F7}"/>
              </a:ext>
            </a:extLst>
          </p:cNvPr>
          <p:cNvPicPr>
            <a:picLocks noChangeAspect="1"/>
          </p:cNvPicPr>
          <p:nvPr/>
        </p:nvPicPr>
        <p:blipFill>
          <a:blip r:embed="rId2"/>
          <a:stretch>
            <a:fillRect/>
          </a:stretch>
        </p:blipFill>
        <p:spPr>
          <a:xfrm>
            <a:off x="3378895" y="429255"/>
            <a:ext cx="6245726" cy="6252410"/>
          </a:xfrm>
          <a:prstGeom prst="rect">
            <a:avLst/>
          </a:prstGeom>
        </p:spPr>
      </p:pic>
      <p:sp>
        <p:nvSpPr>
          <p:cNvPr id="11" name="Rectangle 10">
            <a:extLst>
              <a:ext uri="{FF2B5EF4-FFF2-40B4-BE49-F238E27FC236}">
                <a16:creationId xmlns:a16="http://schemas.microsoft.com/office/drawing/2014/main" id="{F96EEF73-56F8-08E4-407A-CFAE82629FFF}"/>
              </a:ext>
            </a:extLst>
          </p:cNvPr>
          <p:cNvSpPr/>
          <p:nvPr/>
        </p:nvSpPr>
        <p:spPr>
          <a:xfrm>
            <a:off x="3237474" y="302795"/>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591824E-4BF6-5ED5-91A2-5411AD956172}"/>
              </a:ext>
            </a:extLst>
          </p:cNvPr>
          <p:cNvSpPr/>
          <p:nvPr/>
        </p:nvSpPr>
        <p:spPr>
          <a:xfrm>
            <a:off x="3237474" y="735800"/>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DA8F9A60-B635-6702-EC4D-38AB82F1EB3C}"/>
              </a:ext>
            </a:extLst>
          </p:cNvPr>
          <p:cNvSpPr/>
          <p:nvPr/>
        </p:nvSpPr>
        <p:spPr>
          <a:xfrm>
            <a:off x="3237474" y="1199739"/>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72CF1159-2CF4-3A86-45CB-2AF479F78BE0}"/>
              </a:ext>
            </a:extLst>
          </p:cNvPr>
          <p:cNvSpPr/>
          <p:nvPr/>
        </p:nvSpPr>
        <p:spPr>
          <a:xfrm>
            <a:off x="3237474" y="1663678"/>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C1BCE44D-F7A0-050B-5FDD-D670468B2F2C}"/>
              </a:ext>
            </a:extLst>
          </p:cNvPr>
          <p:cNvSpPr/>
          <p:nvPr/>
        </p:nvSpPr>
        <p:spPr>
          <a:xfrm>
            <a:off x="3237474" y="2135594"/>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A1B61ED-50BA-1E66-3C4E-DC1E45794125}"/>
              </a:ext>
            </a:extLst>
          </p:cNvPr>
          <p:cNvSpPr/>
          <p:nvPr/>
        </p:nvSpPr>
        <p:spPr>
          <a:xfrm>
            <a:off x="3237474" y="2597650"/>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99719030-D188-1AD1-627A-3F43F3C5587B}"/>
              </a:ext>
            </a:extLst>
          </p:cNvPr>
          <p:cNvSpPr/>
          <p:nvPr/>
        </p:nvSpPr>
        <p:spPr>
          <a:xfrm>
            <a:off x="3237474" y="3091521"/>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AE59AFF4-E3AE-6079-D950-62E4B911F477}"/>
              </a:ext>
            </a:extLst>
          </p:cNvPr>
          <p:cNvSpPr/>
          <p:nvPr/>
        </p:nvSpPr>
        <p:spPr>
          <a:xfrm>
            <a:off x="3237474" y="3585392"/>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25CA5D96-B7F5-6EEC-D18F-4AB187B9E4C6}"/>
              </a:ext>
            </a:extLst>
          </p:cNvPr>
          <p:cNvSpPr/>
          <p:nvPr/>
        </p:nvSpPr>
        <p:spPr>
          <a:xfrm>
            <a:off x="3237474" y="4069403"/>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4BAF7C3D-8585-7BC7-B40D-A57722C59C34}"/>
              </a:ext>
            </a:extLst>
          </p:cNvPr>
          <p:cNvSpPr/>
          <p:nvPr/>
        </p:nvSpPr>
        <p:spPr>
          <a:xfrm>
            <a:off x="3237474" y="4553414"/>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26761DB3-CE80-9FE2-FA21-9F4CE5A0B84D}"/>
              </a:ext>
            </a:extLst>
          </p:cNvPr>
          <p:cNvSpPr/>
          <p:nvPr/>
        </p:nvSpPr>
        <p:spPr>
          <a:xfrm>
            <a:off x="3237474" y="5036908"/>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FB35F040-D208-6B46-3079-F80DF5537D0D}"/>
              </a:ext>
            </a:extLst>
          </p:cNvPr>
          <p:cNvSpPr/>
          <p:nvPr/>
        </p:nvSpPr>
        <p:spPr>
          <a:xfrm>
            <a:off x="3237474" y="5499096"/>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F9F1F1EF-99AF-73D4-3D2A-4AD7AF5691FC}"/>
              </a:ext>
            </a:extLst>
          </p:cNvPr>
          <p:cNvSpPr/>
          <p:nvPr/>
        </p:nvSpPr>
        <p:spPr>
          <a:xfrm>
            <a:off x="3237474" y="5989745"/>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13E6BC2B-3C7D-9609-BD87-D3161A09A9A9}"/>
              </a:ext>
            </a:extLst>
          </p:cNvPr>
          <p:cNvSpPr/>
          <p:nvPr/>
        </p:nvSpPr>
        <p:spPr>
          <a:xfrm>
            <a:off x="3237474" y="6413010"/>
            <a:ext cx="419030" cy="395115"/>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5680BC3F-3861-7F7B-D505-BC1547A0FBDD}"/>
              </a:ext>
            </a:extLst>
          </p:cNvPr>
          <p:cNvSpPr/>
          <p:nvPr/>
        </p:nvSpPr>
        <p:spPr>
          <a:xfrm>
            <a:off x="6102297" y="3318626"/>
            <a:ext cx="493055" cy="463939"/>
          </a:xfrm>
          <a:prstGeom prst="rect">
            <a:avLst/>
          </a:prstGeom>
          <a:noFill/>
          <a:ln w="28575">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82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0" presetClass="path" presetSubtype="0" accel="50000" decel="50000" fill="hold" grpId="1" nodeType="afterEffect">
                                  <p:stCondLst>
                                    <p:cond delay="0"/>
                                  </p:stCondLst>
                                  <p:childTnLst>
                                    <p:animMotion origin="layout" path="M -2.29167E-6 7.40741E-7 L 0.51224 -0.01551 " pathEditMode="relative" rAng="0" ptsTypes="AA">
                                      <p:cBhvr>
                                        <p:cTn id="16" dur="2000" fill="hold"/>
                                        <p:tgtEl>
                                          <p:spTgt spid="11"/>
                                        </p:tgtEl>
                                        <p:attrNameLst>
                                          <p:attrName>ppt_x</p:attrName>
                                          <p:attrName>ppt_y</p:attrName>
                                        </p:attrNameLst>
                                      </p:cBhvr>
                                      <p:rCtr x="25612" y="-787"/>
                                    </p:animMotion>
                                  </p:childTnLst>
                                </p:cTn>
                              </p:par>
                            </p:childTnLst>
                          </p:cTn>
                        </p:par>
                        <p:par>
                          <p:cTn id="17" fill="hold">
                            <p:stCondLst>
                              <p:cond delay="2000"/>
                            </p:stCondLst>
                            <p:childTnLst>
                              <p:par>
                                <p:cTn id="18" presetID="22" presetClass="exit" presetSubtype="4" fill="hold" grpId="2" nodeType="afterEffect">
                                  <p:stCondLst>
                                    <p:cond delay="0"/>
                                  </p:stCondLst>
                                  <p:childTnLst>
                                    <p:animEffect transition="out" filter="wipe(down)">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par>
                          <p:cTn id="24" fill="hold">
                            <p:stCondLst>
                              <p:cond delay="2500"/>
                            </p:stCondLst>
                            <p:childTnLst>
                              <p:par>
                                <p:cTn id="25" presetID="0" presetClass="path" presetSubtype="0" accel="50000" decel="50000" fill="hold" grpId="1" nodeType="afterEffect">
                                  <p:stCondLst>
                                    <p:cond delay="0"/>
                                  </p:stCondLst>
                                  <p:childTnLst>
                                    <p:animMotion origin="layout" path="M -2.29167E-6 -2.22222E-6 L 0.51224 -0.01551 " pathEditMode="relative" rAng="0" ptsTypes="AA">
                                      <p:cBhvr>
                                        <p:cTn id="26" dur="2000" fill="hold"/>
                                        <p:tgtEl>
                                          <p:spTgt spid="23"/>
                                        </p:tgtEl>
                                        <p:attrNameLst>
                                          <p:attrName>ppt_x</p:attrName>
                                          <p:attrName>ppt_y</p:attrName>
                                        </p:attrNameLst>
                                      </p:cBhvr>
                                      <p:rCtr x="25612" y="-787"/>
                                    </p:animMotion>
                                  </p:childTnLst>
                                </p:cTn>
                              </p:par>
                            </p:childTnLst>
                          </p:cTn>
                        </p:par>
                        <p:par>
                          <p:cTn id="27" fill="hold">
                            <p:stCondLst>
                              <p:cond delay="4500"/>
                            </p:stCondLst>
                            <p:childTnLst>
                              <p:par>
                                <p:cTn id="28" presetID="22" presetClass="exit" presetSubtype="4" fill="hold" grpId="2" nodeType="afterEffect">
                                  <p:stCondLst>
                                    <p:cond delay="0"/>
                                  </p:stCondLst>
                                  <p:childTnLst>
                                    <p:animEffect transition="out" filter="wipe(down)">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childTnLst>
                          </p:cTn>
                        </p:par>
                        <p:par>
                          <p:cTn id="31" fill="hold">
                            <p:stCondLst>
                              <p:cond delay="5000"/>
                            </p:stCondLst>
                            <p:childTnLst>
                              <p:par>
                                <p:cTn id="32" presetID="1"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5000"/>
                            </p:stCondLst>
                            <p:childTnLst>
                              <p:par>
                                <p:cTn id="35" presetID="0" presetClass="path" presetSubtype="0" accel="50000" decel="50000" fill="hold" grpId="1" nodeType="afterEffect">
                                  <p:stCondLst>
                                    <p:cond delay="0"/>
                                  </p:stCondLst>
                                  <p:childTnLst>
                                    <p:animMotion origin="layout" path="M -2.29167E-6 3.7037E-6 L 0.51224 -0.01551 " pathEditMode="relative" rAng="0" ptsTypes="AA">
                                      <p:cBhvr>
                                        <p:cTn id="36" dur="2000" fill="hold"/>
                                        <p:tgtEl>
                                          <p:spTgt spid="30"/>
                                        </p:tgtEl>
                                        <p:attrNameLst>
                                          <p:attrName>ppt_x</p:attrName>
                                          <p:attrName>ppt_y</p:attrName>
                                        </p:attrNameLst>
                                      </p:cBhvr>
                                      <p:rCtr x="25612" y="-787"/>
                                    </p:animMotion>
                                  </p:childTnLst>
                                </p:cTn>
                              </p:par>
                            </p:childTnLst>
                          </p:cTn>
                        </p:par>
                        <p:par>
                          <p:cTn id="37" fill="hold">
                            <p:stCondLst>
                              <p:cond delay="7000"/>
                            </p:stCondLst>
                            <p:childTnLst>
                              <p:par>
                                <p:cTn id="38" presetID="22" presetClass="exit" presetSubtype="4" fill="hold" grpId="2" nodeType="afterEffect">
                                  <p:stCondLst>
                                    <p:cond delay="0"/>
                                  </p:stCondLst>
                                  <p:childTnLst>
                                    <p:animEffect transition="out" filter="wipe(down)">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childTnLst>
                          </p:cTn>
                        </p:par>
                        <p:par>
                          <p:cTn id="41" fill="hold">
                            <p:stCondLst>
                              <p:cond delay="7500"/>
                            </p:stCondLst>
                            <p:childTnLst>
                              <p:par>
                                <p:cTn id="42" presetID="1"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par>
                          <p:cTn id="44" fill="hold">
                            <p:stCondLst>
                              <p:cond delay="7500"/>
                            </p:stCondLst>
                            <p:childTnLst>
                              <p:par>
                                <p:cTn id="45" presetID="0" presetClass="path" presetSubtype="0" accel="50000" decel="50000" fill="hold" grpId="1" nodeType="afterEffect">
                                  <p:stCondLst>
                                    <p:cond delay="0"/>
                                  </p:stCondLst>
                                  <p:childTnLst>
                                    <p:animMotion origin="layout" path="M -2.29167E-6 1.11111E-6 L 0.51224 -0.01551 " pathEditMode="relative" rAng="0" ptsTypes="AA">
                                      <p:cBhvr>
                                        <p:cTn id="46" dur="2000" fill="hold"/>
                                        <p:tgtEl>
                                          <p:spTgt spid="32"/>
                                        </p:tgtEl>
                                        <p:attrNameLst>
                                          <p:attrName>ppt_x</p:attrName>
                                          <p:attrName>ppt_y</p:attrName>
                                        </p:attrNameLst>
                                      </p:cBhvr>
                                      <p:rCtr x="25612" y="-787"/>
                                    </p:animMotion>
                                  </p:childTnLst>
                                </p:cTn>
                              </p:par>
                            </p:childTnLst>
                          </p:cTn>
                        </p:par>
                        <p:par>
                          <p:cTn id="47" fill="hold">
                            <p:stCondLst>
                              <p:cond delay="9500"/>
                            </p:stCondLst>
                            <p:childTnLst>
                              <p:par>
                                <p:cTn id="48" presetID="22" presetClass="exit" presetSubtype="4" fill="hold" grpId="2" nodeType="afterEffect">
                                  <p:stCondLst>
                                    <p:cond delay="0"/>
                                  </p:stCondLst>
                                  <p:childTnLst>
                                    <p:animEffect transition="out" filter="wipe(down)">
                                      <p:cBhvr>
                                        <p:cTn id="49" dur="500"/>
                                        <p:tgtEl>
                                          <p:spTgt spid="32"/>
                                        </p:tgtEl>
                                      </p:cBhvr>
                                    </p:animEffect>
                                    <p:set>
                                      <p:cBhvr>
                                        <p:cTn id="50" dur="1" fill="hold">
                                          <p:stCondLst>
                                            <p:cond delay="499"/>
                                          </p:stCondLst>
                                        </p:cTn>
                                        <p:tgtEl>
                                          <p:spTgt spid="32"/>
                                        </p:tgtEl>
                                        <p:attrNameLst>
                                          <p:attrName>style.visibility</p:attrName>
                                        </p:attrNameLst>
                                      </p:cBhvr>
                                      <p:to>
                                        <p:strVal val="hidden"/>
                                      </p:to>
                                    </p:set>
                                  </p:childTnLst>
                                </p:cTn>
                              </p:par>
                            </p:childTnLst>
                          </p:cTn>
                        </p:par>
                        <p:par>
                          <p:cTn id="51" fill="hold">
                            <p:stCondLst>
                              <p:cond delay="10000"/>
                            </p:stCondLst>
                            <p:childTnLst>
                              <p:par>
                                <p:cTn id="52" presetID="1"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childTnLst>
                          </p:cTn>
                        </p:par>
                        <p:par>
                          <p:cTn id="54" fill="hold">
                            <p:stCondLst>
                              <p:cond delay="10000"/>
                            </p:stCondLst>
                            <p:childTnLst>
                              <p:par>
                                <p:cTn id="55" presetID="0" presetClass="path" presetSubtype="0" accel="50000" decel="50000" fill="hold" grpId="1" nodeType="afterEffect">
                                  <p:stCondLst>
                                    <p:cond delay="0"/>
                                  </p:stCondLst>
                                  <p:childTnLst>
                                    <p:animMotion origin="layout" path="M -2.29167E-6 1.11111E-6 L 0.51224 -0.01551 " pathEditMode="relative" rAng="0" ptsTypes="AA">
                                      <p:cBhvr>
                                        <p:cTn id="56" dur="2000" fill="hold"/>
                                        <p:tgtEl>
                                          <p:spTgt spid="34"/>
                                        </p:tgtEl>
                                        <p:attrNameLst>
                                          <p:attrName>ppt_x</p:attrName>
                                          <p:attrName>ppt_y</p:attrName>
                                        </p:attrNameLst>
                                      </p:cBhvr>
                                      <p:rCtr x="25612" y="-787"/>
                                    </p:animMotion>
                                  </p:childTnLst>
                                </p:cTn>
                              </p:par>
                            </p:childTnLst>
                          </p:cTn>
                        </p:par>
                        <p:par>
                          <p:cTn id="57" fill="hold">
                            <p:stCondLst>
                              <p:cond delay="12000"/>
                            </p:stCondLst>
                            <p:childTnLst>
                              <p:par>
                                <p:cTn id="58" presetID="22" presetClass="exit" presetSubtype="4" fill="hold" grpId="2" nodeType="afterEffect">
                                  <p:stCondLst>
                                    <p:cond delay="0"/>
                                  </p:stCondLst>
                                  <p:childTnLst>
                                    <p:animEffect transition="out" filter="wipe(down)">
                                      <p:cBhvr>
                                        <p:cTn id="59" dur="500"/>
                                        <p:tgtEl>
                                          <p:spTgt spid="34"/>
                                        </p:tgtEl>
                                      </p:cBhvr>
                                    </p:animEffect>
                                    <p:set>
                                      <p:cBhvr>
                                        <p:cTn id="60" dur="1" fill="hold">
                                          <p:stCondLst>
                                            <p:cond delay="499"/>
                                          </p:stCondLst>
                                        </p:cTn>
                                        <p:tgtEl>
                                          <p:spTgt spid="34"/>
                                        </p:tgtEl>
                                        <p:attrNameLst>
                                          <p:attrName>style.visibility</p:attrName>
                                        </p:attrNameLst>
                                      </p:cBhvr>
                                      <p:to>
                                        <p:strVal val="hidden"/>
                                      </p:to>
                                    </p:set>
                                  </p:childTnLst>
                                </p:cTn>
                              </p:par>
                            </p:childTnLst>
                          </p:cTn>
                        </p:par>
                        <p:par>
                          <p:cTn id="61" fill="hold">
                            <p:stCondLst>
                              <p:cond delay="12500"/>
                            </p:stCondLst>
                            <p:childTnLst>
                              <p:par>
                                <p:cTn id="62" presetID="1" presetClass="entr" presetSubtype="0"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childTnLst>
                                </p:cTn>
                              </p:par>
                            </p:childTnLst>
                          </p:cTn>
                        </p:par>
                        <p:par>
                          <p:cTn id="64" fill="hold">
                            <p:stCondLst>
                              <p:cond delay="12500"/>
                            </p:stCondLst>
                            <p:childTnLst>
                              <p:par>
                                <p:cTn id="65" presetID="0" presetClass="path" presetSubtype="0" accel="50000" decel="50000" fill="hold" grpId="1" nodeType="afterEffect">
                                  <p:stCondLst>
                                    <p:cond delay="0"/>
                                  </p:stCondLst>
                                  <p:childTnLst>
                                    <p:animMotion origin="layout" path="M -2.29167E-6 -5.55112E-17 L 0.51224 -0.01551 " pathEditMode="relative" rAng="0" ptsTypes="AA">
                                      <p:cBhvr>
                                        <p:cTn id="66" dur="2000" fill="hold"/>
                                        <p:tgtEl>
                                          <p:spTgt spid="36"/>
                                        </p:tgtEl>
                                        <p:attrNameLst>
                                          <p:attrName>ppt_x</p:attrName>
                                          <p:attrName>ppt_y</p:attrName>
                                        </p:attrNameLst>
                                      </p:cBhvr>
                                      <p:rCtr x="25612" y="-787"/>
                                    </p:animMotion>
                                  </p:childTnLst>
                                </p:cTn>
                              </p:par>
                            </p:childTnLst>
                          </p:cTn>
                        </p:par>
                        <p:par>
                          <p:cTn id="67" fill="hold">
                            <p:stCondLst>
                              <p:cond delay="14500"/>
                            </p:stCondLst>
                            <p:childTnLst>
                              <p:par>
                                <p:cTn id="68" presetID="22" presetClass="exit" presetSubtype="4" fill="hold" grpId="2" nodeType="afterEffect">
                                  <p:stCondLst>
                                    <p:cond delay="0"/>
                                  </p:stCondLst>
                                  <p:childTnLst>
                                    <p:animEffect transition="out" filter="wipe(down)">
                                      <p:cBhvr>
                                        <p:cTn id="69" dur="500"/>
                                        <p:tgtEl>
                                          <p:spTgt spid="36"/>
                                        </p:tgtEl>
                                      </p:cBhvr>
                                    </p:animEffect>
                                    <p:set>
                                      <p:cBhvr>
                                        <p:cTn id="70" dur="1" fill="hold">
                                          <p:stCondLst>
                                            <p:cond delay="499"/>
                                          </p:stCondLst>
                                        </p:cTn>
                                        <p:tgtEl>
                                          <p:spTgt spid="36"/>
                                        </p:tgtEl>
                                        <p:attrNameLst>
                                          <p:attrName>style.visibility</p:attrName>
                                        </p:attrNameLst>
                                      </p:cBhvr>
                                      <p:to>
                                        <p:strVal val="hidden"/>
                                      </p:to>
                                    </p:set>
                                  </p:childTnLst>
                                </p:cTn>
                              </p:par>
                            </p:childTnLst>
                          </p:cTn>
                        </p:par>
                        <p:par>
                          <p:cTn id="71" fill="hold">
                            <p:stCondLst>
                              <p:cond delay="15000"/>
                            </p:stCondLst>
                            <p:childTnLst>
                              <p:par>
                                <p:cTn id="72" presetID="1"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childTnLst>
                                </p:cTn>
                              </p:par>
                            </p:childTnLst>
                          </p:cTn>
                        </p:par>
                        <p:par>
                          <p:cTn id="74" fill="hold">
                            <p:stCondLst>
                              <p:cond delay="15000"/>
                            </p:stCondLst>
                            <p:childTnLst>
                              <p:par>
                                <p:cTn id="75" presetID="0" presetClass="path" presetSubtype="0" accel="50000" decel="50000" fill="hold" grpId="1" nodeType="afterEffect">
                                  <p:stCondLst>
                                    <p:cond delay="0"/>
                                  </p:stCondLst>
                                  <p:childTnLst>
                                    <p:animMotion origin="layout" path="M -2.29167E-6 -7.40741E-7 L 0.51224 -0.01551 " pathEditMode="relative" rAng="0" ptsTypes="AA">
                                      <p:cBhvr>
                                        <p:cTn id="76" dur="2000" fill="hold"/>
                                        <p:tgtEl>
                                          <p:spTgt spid="38"/>
                                        </p:tgtEl>
                                        <p:attrNameLst>
                                          <p:attrName>ppt_x</p:attrName>
                                          <p:attrName>ppt_y</p:attrName>
                                        </p:attrNameLst>
                                      </p:cBhvr>
                                      <p:rCtr x="25612" y="-787"/>
                                    </p:animMotion>
                                  </p:childTnLst>
                                </p:cTn>
                              </p:par>
                            </p:childTnLst>
                          </p:cTn>
                        </p:par>
                        <p:par>
                          <p:cTn id="77" fill="hold">
                            <p:stCondLst>
                              <p:cond delay="17000"/>
                            </p:stCondLst>
                            <p:childTnLst>
                              <p:par>
                                <p:cTn id="78" presetID="22" presetClass="exit" presetSubtype="4" fill="hold" grpId="2" nodeType="afterEffect">
                                  <p:stCondLst>
                                    <p:cond delay="0"/>
                                  </p:stCondLst>
                                  <p:childTnLst>
                                    <p:animEffect transition="out" filter="wipe(down)">
                                      <p:cBhvr>
                                        <p:cTn id="79" dur="500"/>
                                        <p:tgtEl>
                                          <p:spTgt spid="38"/>
                                        </p:tgtEl>
                                      </p:cBhvr>
                                    </p:animEffect>
                                    <p:set>
                                      <p:cBhvr>
                                        <p:cTn id="80" dur="1" fill="hold">
                                          <p:stCondLst>
                                            <p:cond delay="499"/>
                                          </p:stCondLst>
                                        </p:cTn>
                                        <p:tgtEl>
                                          <p:spTgt spid="38"/>
                                        </p:tgtEl>
                                        <p:attrNameLst>
                                          <p:attrName>style.visibility</p:attrName>
                                        </p:attrNameLst>
                                      </p:cBhvr>
                                      <p:to>
                                        <p:strVal val="hidden"/>
                                      </p:to>
                                    </p:set>
                                  </p:childTnLst>
                                </p:cTn>
                              </p:par>
                            </p:childTnLst>
                          </p:cTn>
                        </p:par>
                        <p:par>
                          <p:cTn id="81" fill="hold">
                            <p:stCondLst>
                              <p:cond delay="17500"/>
                            </p:stCondLst>
                            <p:childTnLst>
                              <p:par>
                                <p:cTn id="82" presetID="1" presetClass="entr" presetSubtype="0"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childTnLst>
                                </p:cTn>
                              </p:par>
                            </p:childTnLst>
                          </p:cTn>
                        </p:par>
                        <p:par>
                          <p:cTn id="84" fill="hold">
                            <p:stCondLst>
                              <p:cond delay="17500"/>
                            </p:stCondLst>
                            <p:childTnLst>
                              <p:par>
                                <p:cTn id="85" presetID="0" presetClass="path" presetSubtype="0" accel="50000" decel="50000" fill="hold" grpId="1" nodeType="afterEffect">
                                  <p:stCondLst>
                                    <p:cond delay="0"/>
                                  </p:stCondLst>
                                  <p:childTnLst>
                                    <p:animMotion origin="layout" path="M -2.29167E-6 -2.96296E-6 L 0.51224 -0.01551 " pathEditMode="relative" rAng="0" ptsTypes="AA">
                                      <p:cBhvr>
                                        <p:cTn id="86" dur="2000" fill="hold"/>
                                        <p:tgtEl>
                                          <p:spTgt spid="40"/>
                                        </p:tgtEl>
                                        <p:attrNameLst>
                                          <p:attrName>ppt_x</p:attrName>
                                          <p:attrName>ppt_y</p:attrName>
                                        </p:attrNameLst>
                                      </p:cBhvr>
                                      <p:rCtr x="25612" y="-787"/>
                                    </p:animMotion>
                                  </p:childTnLst>
                                </p:cTn>
                              </p:par>
                            </p:childTnLst>
                          </p:cTn>
                        </p:par>
                        <p:par>
                          <p:cTn id="87" fill="hold">
                            <p:stCondLst>
                              <p:cond delay="19500"/>
                            </p:stCondLst>
                            <p:childTnLst>
                              <p:par>
                                <p:cTn id="88" presetID="22" presetClass="exit" presetSubtype="4" fill="hold" grpId="2" nodeType="afterEffect">
                                  <p:stCondLst>
                                    <p:cond delay="0"/>
                                  </p:stCondLst>
                                  <p:childTnLst>
                                    <p:animEffect transition="out" filter="wipe(down)">
                                      <p:cBhvr>
                                        <p:cTn id="89" dur="500"/>
                                        <p:tgtEl>
                                          <p:spTgt spid="40"/>
                                        </p:tgtEl>
                                      </p:cBhvr>
                                    </p:animEffect>
                                    <p:set>
                                      <p:cBhvr>
                                        <p:cTn id="90" dur="1" fill="hold">
                                          <p:stCondLst>
                                            <p:cond delay="499"/>
                                          </p:stCondLst>
                                        </p:cTn>
                                        <p:tgtEl>
                                          <p:spTgt spid="40"/>
                                        </p:tgtEl>
                                        <p:attrNameLst>
                                          <p:attrName>style.visibility</p:attrName>
                                        </p:attrNameLst>
                                      </p:cBhvr>
                                      <p:to>
                                        <p:strVal val="hidden"/>
                                      </p:to>
                                    </p:set>
                                  </p:childTnLst>
                                </p:cTn>
                              </p:par>
                            </p:childTnLst>
                          </p:cTn>
                        </p:par>
                        <p:par>
                          <p:cTn id="91" fill="hold">
                            <p:stCondLst>
                              <p:cond delay="20000"/>
                            </p:stCondLst>
                            <p:childTnLst>
                              <p:par>
                                <p:cTn id="92" presetID="1" presetClass="entr" presetSubtype="0"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childTnLst>
                                </p:cTn>
                              </p:par>
                            </p:childTnLst>
                          </p:cTn>
                        </p:par>
                        <p:par>
                          <p:cTn id="94" fill="hold">
                            <p:stCondLst>
                              <p:cond delay="20000"/>
                            </p:stCondLst>
                            <p:childTnLst>
                              <p:par>
                                <p:cTn id="95" presetID="0" presetClass="path" presetSubtype="0" accel="50000" decel="50000" fill="hold" grpId="1" nodeType="afterEffect">
                                  <p:stCondLst>
                                    <p:cond delay="0"/>
                                  </p:stCondLst>
                                  <p:childTnLst>
                                    <p:animMotion origin="layout" path="M -2.29167E-6 -3.33333E-6 L 0.51224 -0.01551 " pathEditMode="relative" rAng="0" ptsTypes="AA">
                                      <p:cBhvr>
                                        <p:cTn id="96" dur="2000" fill="hold"/>
                                        <p:tgtEl>
                                          <p:spTgt spid="41"/>
                                        </p:tgtEl>
                                        <p:attrNameLst>
                                          <p:attrName>ppt_x</p:attrName>
                                          <p:attrName>ppt_y</p:attrName>
                                        </p:attrNameLst>
                                      </p:cBhvr>
                                      <p:rCtr x="25612" y="-787"/>
                                    </p:animMotion>
                                  </p:childTnLst>
                                </p:cTn>
                              </p:par>
                            </p:childTnLst>
                          </p:cTn>
                        </p:par>
                        <p:par>
                          <p:cTn id="97" fill="hold">
                            <p:stCondLst>
                              <p:cond delay="22000"/>
                            </p:stCondLst>
                            <p:childTnLst>
                              <p:par>
                                <p:cTn id="98" presetID="22" presetClass="exit" presetSubtype="4" fill="hold" grpId="2" nodeType="afterEffect">
                                  <p:stCondLst>
                                    <p:cond delay="0"/>
                                  </p:stCondLst>
                                  <p:childTnLst>
                                    <p:animEffect transition="out" filter="wipe(down)">
                                      <p:cBhvr>
                                        <p:cTn id="99" dur="500"/>
                                        <p:tgtEl>
                                          <p:spTgt spid="41"/>
                                        </p:tgtEl>
                                      </p:cBhvr>
                                    </p:animEffect>
                                    <p:set>
                                      <p:cBhvr>
                                        <p:cTn id="100" dur="1" fill="hold">
                                          <p:stCondLst>
                                            <p:cond delay="499"/>
                                          </p:stCondLst>
                                        </p:cTn>
                                        <p:tgtEl>
                                          <p:spTgt spid="41"/>
                                        </p:tgtEl>
                                        <p:attrNameLst>
                                          <p:attrName>style.visibility</p:attrName>
                                        </p:attrNameLst>
                                      </p:cBhvr>
                                      <p:to>
                                        <p:strVal val="hidden"/>
                                      </p:to>
                                    </p:set>
                                  </p:childTnLst>
                                </p:cTn>
                              </p:par>
                            </p:childTnLst>
                          </p:cTn>
                        </p:par>
                        <p:par>
                          <p:cTn id="101" fill="hold">
                            <p:stCondLst>
                              <p:cond delay="22500"/>
                            </p:stCondLst>
                            <p:childTnLst>
                              <p:par>
                                <p:cTn id="102" presetID="1" presetClass="entr" presetSubtype="0"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childTnLst>
                          </p:cTn>
                        </p:par>
                        <p:par>
                          <p:cTn id="104" fill="hold">
                            <p:stCondLst>
                              <p:cond delay="22500"/>
                            </p:stCondLst>
                            <p:childTnLst>
                              <p:par>
                                <p:cTn id="105" presetID="0" presetClass="path" presetSubtype="0" accel="50000" decel="50000" fill="hold" grpId="1" nodeType="afterEffect">
                                  <p:stCondLst>
                                    <p:cond delay="0"/>
                                  </p:stCondLst>
                                  <p:childTnLst>
                                    <p:animMotion origin="layout" path="M -2.29167E-6 4.81481E-6 L 0.51224 -0.01551 " pathEditMode="relative" rAng="0" ptsTypes="AA">
                                      <p:cBhvr>
                                        <p:cTn id="106" dur="2000" fill="hold"/>
                                        <p:tgtEl>
                                          <p:spTgt spid="42"/>
                                        </p:tgtEl>
                                        <p:attrNameLst>
                                          <p:attrName>ppt_x</p:attrName>
                                          <p:attrName>ppt_y</p:attrName>
                                        </p:attrNameLst>
                                      </p:cBhvr>
                                      <p:rCtr x="25612" y="-787"/>
                                    </p:animMotion>
                                  </p:childTnLst>
                                </p:cTn>
                              </p:par>
                            </p:childTnLst>
                          </p:cTn>
                        </p:par>
                        <p:par>
                          <p:cTn id="107" fill="hold">
                            <p:stCondLst>
                              <p:cond delay="24500"/>
                            </p:stCondLst>
                            <p:childTnLst>
                              <p:par>
                                <p:cTn id="108" presetID="22" presetClass="exit" presetSubtype="4" fill="hold" grpId="2" nodeType="afterEffect">
                                  <p:stCondLst>
                                    <p:cond delay="0"/>
                                  </p:stCondLst>
                                  <p:childTnLst>
                                    <p:animEffect transition="out" filter="wipe(down)">
                                      <p:cBhvr>
                                        <p:cTn id="109" dur="500"/>
                                        <p:tgtEl>
                                          <p:spTgt spid="42"/>
                                        </p:tgtEl>
                                      </p:cBhvr>
                                    </p:animEffect>
                                    <p:set>
                                      <p:cBhvr>
                                        <p:cTn id="110" dur="1" fill="hold">
                                          <p:stCondLst>
                                            <p:cond delay="499"/>
                                          </p:stCondLst>
                                        </p:cTn>
                                        <p:tgtEl>
                                          <p:spTgt spid="42"/>
                                        </p:tgtEl>
                                        <p:attrNameLst>
                                          <p:attrName>style.visibility</p:attrName>
                                        </p:attrNameLst>
                                      </p:cBhvr>
                                      <p:to>
                                        <p:strVal val="hidden"/>
                                      </p:to>
                                    </p:set>
                                  </p:childTnLst>
                                </p:cTn>
                              </p:par>
                            </p:childTnLst>
                          </p:cTn>
                        </p:par>
                        <p:par>
                          <p:cTn id="111" fill="hold">
                            <p:stCondLst>
                              <p:cond delay="25000"/>
                            </p:stCondLst>
                            <p:childTnLst>
                              <p:par>
                                <p:cTn id="112" presetID="1" presetClass="entr" presetSubtype="0" fill="hold" grpId="0" nodeType="afterEffect">
                                  <p:stCondLst>
                                    <p:cond delay="0"/>
                                  </p:stCondLst>
                                  <p:childTnLst>
                                    <p:set>
                                      <p:cBhvr>
                                        <p:cTn id="113" dur="1" fill="hold">
                                          <p:stCondLst>
                                            <p:cond delay="0"/>
                                          </p:stCondLst>
                                        </p:cTn>
                                        <p:tgtEl>
                                          <p:spTgt spid="43"/>
                                        </p:tgtEl>
                                        <p:attrNameLst>
                                          <p:attrName>style.visibility</p:attrName>
                                        </p:attrNameLst>
                                      </p:cBhvr>
                                      <p:to>
                                        <p:strVal val="visible"/>
                                      </p:to>
                                    </p:set>
                                  </p:childTnLst>
                                </p:cTn>
                              </p:par>
                            </p:childTnLst>
                          </p:cTn>
                        </p:par>
                        <p:par>
                          <p:cTn id="114" fill="hold">
                            <p:stCondLst>
                              <p:cond delay="25000"/>
                            </p:stCondLst>
                            <p:childTnLst>
                              <p:par>
                                <p:cTn id="115" presetID="0" presetClass="path" presetSubtype="0" accel="50000" decel="50000" fill="hold" grpId="1" nodeType="afterEffect">
                                  <p:stCondLst>
                                    <p:cond delay="0"/>
                                  </p:stCondLst>
                                  <p:childTnLst>
                                    <p:animMotion origin="layout" path="M -2.29167E-6 2.96296E-6 L 0.51224 -0.01551 " pathEditMode="relative" rAng="0" ptsTypes="AA">
                                      <p:cBhvr>
                                        <p:cTn id="116" dur="2000" fill="hold"/>
                                        <p:tgtEl>
                                          <p:spTgt spid="43"/>
                                        </p:tgtEl>
                                        <p:attrNameLst>
                                          <p:attrName>ppt_x</p:attrName>
                                          <p:attrName>ppt_y</p:attrName>
                                        </p:attrNameLst>
                                      </p:cBhvr>
                                      <p:rCtr x="25612" y="-787"/>
                                    </p:animMotion>
                                  </p:childTnLst>
                                </p:cTn>
                              </p:par>
                            </p:childTnLst>
                          </p:cTn>
                        </p:par>
                        <p:par>
                          <p:cTn id="117" fill="hold">
                            <p:stCondLst>
                              <p:cond delay="27000"/>
                            </p:stCondLst>
                            <p:childTnLst>
                              <p:par>
                                <p:cTn id="118" presetID="22" presetClass="exit" presetSubtype="4" fill="hold" grpId="2" nodeType="afterEffect">
                                  <p:stCondLst>
                                    <p:cond delay="0"/>
                                  </p:stCondLst>
                                  <p:childTnLst>
                                    <p:animEffect transition="out" filter="wipe(down)">
                                      <p:cBhvr>
                                        <p:cTn id="119" dur="500"/>
                                        <p:tgtEl>
                                          <p:spTgt spid="43"/>
                                        </p:tgtEl>
                                      </p:cBhvr>
                                    </p:animEffect>
                                    <p:set>
                                      <p:cBhvr>
                                        <p:cTn id="120" dur="1" fill="hold">
                                          <p:stCondLst>
                                            <p:cond delay="499"/>
                                          </p:stCondLst>
                                        </p:cTn>
                                        <p:tgtEl>
                                          <p:spTgt spid="43"/>
                                        </p:tgtEl>
                                        <p:attrNameLst>
                                          <p:attrName>style.visibility</p:attrName>
                                        </p:attrNameLst>
                                      </p:cBhvr>
                                      <p:to>
                                        <p:strVal val="hidden"/>
                                      </p:to>
                                    </p:set>
                                  </p:childTnLst>
                                </p:cTn>
                              </p:par>
                            </p:childTnLst>
                          </p:cTn>
                        </p:par>
                        <p:par>
                          <p:cTn id="121" fill="hold">
                            <p:stCondLst>
                              <p:cond delay="27500"/>
                            </p:stCondLst>
                            <p:childTnLst>
                              <p:par>
                                <p:cTn id="122" presetID="1" presetClass="entr" presetSubtype="0" fill="hold" grpId="0" nodeType="afterEffect">
                                  <p:stCondLst>
                                    <p:cond delay="0"/>
                                  </p:stCondLst>
                                  <p:childTnLst>
                                    <p:set>
                                      <p:cBhvr>
                                        <p:cTn id="123" dur="1" fill="hold">
                                          <p:stCondLst>
                                            <p:cond delay="0"/>
                                          </p:stCondLst>
                                        </p:cTn>
                                        <p:tgtEl>
                                          <p:spTgt spid="44"/>
                                        </p:tgtEl>
                                        <p:attrNameLst>
                                          <p:attrName>style.visibility</p:attrName>
                                        </p:attrNameLst>
                                      </p:cBhvr>
                                      <p:to>
                                        <p:strVal val="visible"/>
                                      </p:to>
                                    </p:set>
                                  </p:childTnLst>
                                </p:cTn>
                              </p:par>
                            </p:childTnLst>
                          </p:cTn>
                        </p:par>
                        <p:par>
                          <p:cTn id="124" fill="hold">
                            <p:stCondLst>
                              <p:cond delay="27500"/>
                            </p:stCondLst>
                            <p:childTnLst>
                              <p:par>
                                <p:cTn id="125" presetID="0" presetClass="path" presetSubtype="0" accel="50000" decel="50000" fill="hold" grpId="1" nodeType="afterEffect">
                                  <p:stCondLst>
                                    <p:cond delay="0"/>
                                  </p:stCondLst>
                                  <p:childTnLst>
                                    <p:animMotion origin="layout" path="M -2.29167E-6 1.85185E-6 L 0.51224 -0.01551 " pathEditMode="relative" rAng="0" ptsTypes="AA">
                                      <p:cBhvr>
                                        <p:cTn id="126" dur="2000" fill="hold"/>
                                        <p:tgtEl>
                                          <p:spTgt spid="44"/>
                                        </p:tgtEl>
                                        <p:attrNameLst>
                                          <p:attrName>ppt_x</p:attrName>
                                          <p:attrName>ppt_y</p:attrName>
                                        </p:attrNameLst>
                                      </p:cBhvr>
                                      <p:rCtr x="25612" y="-787"/>
                                    </p:animMotion>
                                  </p:childTnLst>
                                </p:cTn>
                              </p:par>
                            </p:childTnLst>
                          </p:cTn>
                        </p:par>
                        <p:par>
                          <p:cTn id="127" fill="hold">
                            <p:stCondLst>
                              <p:cond delay="29500"/>
                            </p:stCondLst>
                            <p:childTnLst>
                              <p:par>
                                <p:cTn id="128" presetID="22" presetClass="exit" presetSubtype="4" fill="hold" grpId="2" nodeType="afterEffect">
                                  <p:stCondLst>
                                    <p:cond delay="0"/>
                                  </p:stCondLst>
                                  <p:childTnLst>
                                    <p:animEffect transition="out" filter="wipe(down)">
                                      <p:cBhvr>
                                        <p:cTn id="129" dur="500"/>
                                        <p:tgtEl>
                                          <p:spTgt spid="44"/>
                                        </p:tgtEl>
                                      </p:cBhvr>
                                    </p:animEffect>
                                    <p:set>
                                      <p:cBhvr>
                                        <p:cTn id="130" dur="1" fill="hold">
                                          <p:stCondLst>
                                            <p:cond delay="499"/>
                                          </p:stCondLst>
                                        </p:cTn>
                                        <p:tgtEl>
                                          <p:spTgt spid="44"/>
                                        </p:tgtEl>
                                        <p:attrNameLst>
                                          <p:attrName>style.visibility</p:attrName>
                                        </p:attrNameLst>
                                      </p:cBhvr>
                                      <p:to>
                                        <p:strVal val="hidden"/>
                                      </p:to>
                                    </p:set>
                                  </p:childTnLst>
                                </p:cTn>
                              </p:par>
                            </p:childTnLst>
                          </p:cTn>
                        </p:par>
                        <p:par>
                          <p:cTn id="131" fill="hold">
                            <p:stCondLst>
                              <p:cond delay="30000"/>
                            </p:stCondLst>
                            <p:childTnLst>
                              <p:par>
                                <p:cTn id="132" presetID="1" presetClass="entr" presetSubtype="0" fill="hold" grpId="0" nodeType="afterEffect">
                                  <p:stCondLst>
                                    <p:cond delay="0"/>
                                  </p:stCondLst>
                                  <p:childTnLst>
                                    <p:set>
                                      <p:cBhvr>
                                        <p:cTn id="133" dur="1" fill="hold">
                                          <p:stCondLst>
                                            <p:cond delay="0"/>
                                          </p:stCondLst>
                                        </p:cTn>
                                        <p:tgtEl>
                                          <p:spTgt spid="45"/>
                                        </p:tgtEl>
                                        <p:attrNameLst>
                                          <p:attrName>style.visibility</p:attrName>
                                        </p:attrNameLst>
                                      </p:cBhvr>
                                      <p:to>
                                        <p:strVal val="visible"/>
                                      </p:to>
                                    </p:set>
                                  </p:childTnLst>
                                </p:cTn>
                              </p:par>
                            </p:childTnLst>
                          </p:cTn>
                        </p:par>
                        <p:par>
                          <p:cTn id="134" fill="hold">
                            <p:stCondLst>
                              <p:cond delay="30000"/>
                            </p:stCondLst>
                            <p:childTnLst>
                              <p:par>
                                <p:cTn id="135" presetID="0" presetClass="path" presetSubtype="0" accel="50000" decel="50000" fill="hold" grpId="1" nodeType="afterEffect">
                                  <p:stCondLst>
                                    <p:cond delay="0"/>
                                  </p:stCondLst>
                                  <p:childTnLst>
                                    <p:animMotion origin="layout" path="M -2.29167E-6 4.07407E-6 L 0.51224 -0.01551 " pathEditMode="relative" rAng="0" ptsTypes="AA">
                                      <p:cBhvr>
                                        <p:cTn id="136" dur="2000" fill="hold"/>
                                        <p:tgtEl>
                                          <p:spTgt spid="45"/>
                                        </p:tgtEl>
                                        <p:attrNameLst>
                                          <p:attrName>ppt_x</p:attrName>
                                          <p:attrName>ppt_y</p:attrName>
                                        </p:attrNameLst>
                                      </p:cBhvr>
                                      <p:rCtr x="25612" y="-787"/>
                                    </p:animMotion>
                                  </p:childTnLst>
                                </p:cTn>
                              </p:par>
                            </p:childTnLst>
                          </p:cTn>
                        </p:par>
                        <p:par>
                          <p:cTn id="137" fill="hold">
                            <p:stCondLst>
                              <p:cond delay="32000"/>
                            </p:stCondLst>
                            <p:childTnLst>
                              <p:par>
                                <p:cTn id="138" presetID="22" presetClass="exit" presetSubtype="4" fill="hold" grpId="2" nodeType="afterEffect">
                                  <p:stCondLst>
                                    <p:cond delay="0"/>
                                  </p:stCondLst>
                                  <p:childTnLst>
                                    <p:animEffect transition="out" filter="wipe(down)">
                                      <p:cBhvr>
                                        <p:cTn id="139" dur="500"/>
                                        <p:tgtEl>
                                          <p:spTgt spid="45"/>
                                        </p:tgtEl>
                                      </p:cBhvr>
                                    </p:animEffect>
                                    <p:set>
                                      <p:cBhvr>
                                        <p:cTn id="140" dur="1" fill="hold">
                                          <p:stCondLst>
                                            <p:cond delay="499"/>
                                          </p:stCondLst>
                                        </p:cTn>
                                        <p:tgtEl>
                                          <p:spTgt spid="45"/>
                                        </p:tgtEl>
                                        <p:attrNameLst>
                                          <p:attrName>style.visibility</p:attrName>
                                        </p:attrNameLst>
                                      </p:cBhvr>
                                      <p:to>
                                        <p:strVal val="hidden"/>
                                      </p:to>
                                    </p:set>
                                  </p:childTnLst>
                                </p:cTn>
                              </p:par>
                            </p:childTnLst>
                          </p:cTn>
                        </p:par>
                        <p:par>
                          <p:cTn id="141" fill="hold">
                            <p:stCondLst>
                              <p:cond delay="32500"/>
                            </p:stCondLst>
                            <p:childTnLst>
                              <p:par>
                                <p:cTn id="142" presetID="1" presetClass="entr" presetSubtype="0" fill="hold" grpId="0" nodeType="afterEffect">
                                  <p:stCondLst>
                                    <p:cond delay="0"/>
                                  </p:stCondLst>
                                  <p:childTnLst>
                                    <p:set>
                                      <p:cBhvr>
                                        <p:cTn id="143" dur="1" fill="hold">
                                          <p:stCondLst>
                                            <p:cond delay="0"/>
                                          </p:stCondLst>
                                        </p:cTn>
                                        <p:tgtEl>
                                          <p:spTgt spid="46"/>
                                        </p:tgtEl>
                                        <p:attrNameLst>
                                          <p:attrName>style.visibility</p:attrName>
                                        </p:attrNameLst>
                                      </p:cBhvr>
                                      <p:to>
                                        <p:strVal val="visible"/>
                                      </p:to>
                                    </p:set>
                                  </p:childTnLst>
                                </p:cTn>
                              </p:par>
                            </p:childTnLst>
                          </p:cTn>
                        </p:par>
                        <p:par>
                          <p:cTn id="144" fill="hold">
                            <p:stCondLst>
                              <p:cond delay="32500"/>
                            </p:stCondLst>
                            <p:childTnLst>
                              <p:par>
                                <p:cTn id="145" presetID="0" presetClass="path" presetSubtype="0" accel="50000" decel="50000" fill="hold" grpId="1" nodeType="afterEffect">
                                  <p:stCondLst>
                                    <p:cond delay="0"/>
                                  </p:stCondLst>
                                  <p:childTnLst>
                                    <p:animMotion origin="layout" path="M -2.29167E-6 1.11111E-6 L 0.51224 -0.01551 " pathEditMode="relative" rAng="0" ptsTypes="AA">
                                      <p:cBhvr>
                                        <p:cTn id="146" dur="2000" fill="hold"/>
                                        <p:tgtEl>
                                          <p:spTgt spid="46"/>
                                        </p:tgtEl>
                                        <p:attrNameLst>
                                          <p:attrName>ppt_x</p:attrName>
                                          <p:attrName>ppt_y</p:attrName>
                                        </p:attrNameLst>
                                      </p:cBhvr>
                                      <p:rCtr x="25612" y="-787"/>
                                    </p:animMotion>
                                  </p:childTnLst>
                                </p:cTn>
                              </p:par>
                            </p:childTnLst>
                          </p:cTn>
                        </p:par>
                        <p:par>
                          <p:cTn id="147" fill="hold">
                            <p:stCondLst>
                              <p:cond delay="34500"/>
                            </p:stCondLst>
                            <p:childTnLst>
                              <p:par>
                                <p:cTn id="148" presetID="22" presetClass="exit" presetSubtype="4" fill="hold" grpId="2" nodeType="afterEffect">
                                  <p:stCondLst>
                                    <p:cond delay="0"/>
                                  </p:stCondLst>
                                  <p:childTnLst>
                                    <p:animEffect transition="out" filter="wipe(down)">
                                      <p:cBhvr>
                                        <p:cTn id="149" dur="500"/>
                                        <p:tgtEl>
                                          <p:spTgt spid="46"/>
                                        </p:tgtEl>
                                      </p:cBhvr>
                                    </p:animEffect>
                                    <p:set>
                                      <p:cBhvr>
                                        <p:cTn id="150"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23" grpId="0" animBg="1"/>
      <p:bldP spid="23" grpId="1" animBg="1"/>
      <p:bldP spid="23" grpId="2" animBg="1"/>
      <p:bldP spid="30" grpId="0" animBg="1"/>
      <p:bldP spid="30" grpId="1" animBg="1"/>
      <p:bldP spid="30" grpId="2" animBg="1"/>
      <p:bldP spid="32" grpId="0" animBg="1"/>
      <p:bldP spid="32" grpId="1" animBg="1"/>
      <p:bldP spid="32" grpId="2" animBg="1"/>
      <p:bldP spid="34" grpId="0" animBg="1"/>
      <p:bldP spid="34" grpId="1" animBg="1"/>
      <p:bldP spid="34" grpId="2" animBg="1"/>
      <p:bldP spid="36" grpId="0" animBg="1"/>
      <p:bldP spid="36" grpId="1" animBg="1"/>
      <p:bldP spid="36" grpId="2" animBg="1"/>
      <p:bldP spid="38" grpId="0" animBg="1"/>
      <p:bldP spid="38" grpId="1" animBg="1"/>
      <p:bldP spid="38"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78FFAA0E-8146-967E-D3DA-469E0414B7F7}"/>
              </a:ext>
            </a:extLst>
          </p:cNvPr>
          <p:cNvPicPr>
            <a:picLocks noChangeAspect="1"/>
          </p:cNvPicPr>
          <p:nvPr/>
        </p:nvPicPr>
        <p:blipFill>
          <a:blip r:embed="rId2"/>
          <a:stretch>
            <a:fillRect/>
          </a:stretch>
        </p:blipFill>
        <p:spPr>
          <a:xfrm>
            <a:off x="3018972" y="223929"/>
            <a:ext cx="6245726" cy="6252410"/>
          </a:xfrm>
          <a:prstGeom prst="rect">
            <a:avLst/>
          </a:prstGeom>
        </p:spPr>
      </p:pic>
      <p:sp>
        <p:nvSpPr>
          <p:cNvPr id="13" name="Rectangle 12">
            <a:extLst>
              <a:ext uri="{FF2B5EF4-FFF2-40B4-BE49-F238E27FC236}">
                <a16:creationId xmlns:a16="http://schemas.microsoft.com/office/drawing/2014/main" id="{EB38E5D9-5CD3-53C1-02A5-756B70D12B2B}"/>
              </a:ext>
            </a:extLst>
          </p:cNvPr>
          <p:cNvSpPr/>
          <p:nvPr/>
        </p:nvSpPr>
        <p:spPr>
          <a:xfrm>
            <a:off x="5768936" y="3110512"/>
            <a:ext cx="448718" cy="483731"/>
          </a:xfrm>
          <a:prstGeom prst="rect">
            <a:avLst/>
          </a:prstGeom>
          <a:noFill/>
          <a:ln w="28575">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60B9CBC-305A-E31E-462B-1301BDFF9719}"/>
              </a:ext>
            </a:extLst>
          </p:cNvPr>
          <p:cNvSpPr/>
          <p:nvPr/>
        </p:nvSpPr>
        <p:spPr>
          <a:xfrm>
            <a:off x="5803573" y="3110512"/>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AB6C0540-F91C-A065-3D76-E7F1F0BC09A9}"/>
              </a:ext>
            </a:extLst>
          </p:cNvPr>
          <p:cNvSpPr/>
          <p:nvPr/>
        </p:nvSpPr>
        <p:spPr>
          <a:xfrm>
            <a:off x="4680364" y="1497446"/>
            <a:ext cx="419030" cy="463939"/>
          </a:xfrm>
          <a:prstGeom prst="rect">
            <a:avLst/>
          </a:prstGeom>
          <a:noFill/>
          <a:ln w="28575">
            <a:solidFill>
              <a:srgbClr val="FFFF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680256B5-6C77-C4E3-7DB4-AB4F5693F012}"/>
              </a:ext>
            </a:extLst>
          </p:cNvPr>
          <p:cNvSpPr/>
          <p:nvPr/>
        </p:nvSpPr>
        <p:spPr>
          <a:xfrm>
            <a:off x="4680364" y="1497447"/>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2AD0295F-AF04-8F33-C0B3-85B213C70310}"/>
              </a:ext>
            </a:extLst>
          </p:cNvPr>
          <p:cNvCxnSpPr/>
          <p:nvPr/>
        </p:nvCxnSpPr>
        <p:spPr>
          <a:xfrm>
            <a:off x="4850296" y="1701742"/>
            <a:ext cx="1191490" cy="1666503"/>
          </a:xfrm>
          <a:prstGeom prst="straightConnector1">
            <a:avLst/>
          </a:prstGeom>
          <a:ln w="25400">
            <a:solidFill>
              <a:schemeClr val="accent2"/>
            </a:solidFill>
            <a:headEnd type="triangle"/>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E794AAD-EF6F-4760-6D32-8A4A04F106CA}"/>
              </a:ext>
            </a:extLst>
          </p:cNvPr>
          <p:cNvSpPr/>
          <p:nvPr/>
        </p:nvSpPr>
        <p:spPr>
          <a:xfrm>
            <a:off x="4832764" y="1496457"/>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B3323B8F-88B8-69CA-3E54-5738432C3FD1}"/>
              </a:ext>
            </a:extLst>
          </p:cNvPr>
          <p:cNvSpPr/>
          <p:nvPr/>
        </p:nvSpPr>
        <p:spPr>
          <a:xfrm>
            <a:off x="4832764" y="1649847"/>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9768E705-8C0F-801D-CEA3-0DDE6C117C4F}"/>
              </a:ext>
            </a:extLst>
          </p:cNvPr>
          <p:cNvSpPr/>
          <p:nvPr/>
        </p:nvSpPr>
        <p:spPr>
          <a:xfrm>
            <a:off x="4950528" y="1500416"/>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1CF5B5B0-7C6F-CA6F-9668-712798ED42F5}"/>
              </a:ext>
            </a:extLst>
          </p:cNvPr>
          <p:cNvSpPr/>
          <p:nvPr/>
        </p:nvSpPr>
        <p:spPr>
          <a:xfrm>
            <a:off x="4949538" y="1652816"/>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D3503A1B-D614-0181-93DF-76673F05DDB2}"/>
              </a:ext>
            </a:extLst>
          </p:cNvPr>
          <p:cNvSpPr/>
          <p:nvPr/>
        </p:nvSpPr>
        <p:spPr>
          <a:xfrm>
            <a:off x="4681354" y="1651826"/>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FF0F299-9895-C1CA-5AFF-F0693C52AD81}"/>
              </a:ext>
            </a:extLst>
          </p:cNvPr>
          <p:cNvSpPr/>
          <p:nvPr/>
        </p:nvSpPr>
        <p:spPr>
          <a:xfrm>
            <a:off x="4680720" y="1821236"/>
            <a:ext cx="122147" cy="147264"/>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CBD19C0-9541-AA96-1C1B-1E13409B7D64}"/>
              </a:ext>
            </a:extLst>
          </p:cNvPr>
          <p:cNvSpPr/>
          <p:nvPr/>
        </p:nvSpPr>
        <p:spPr>
          <a:xfrm>
            <a:off x="4841123" y="1821236"/>
            <a:ext cx="122147" cy="140149"/>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31E305B5-1E97-EE02-6DD1-78114B52609B}"/>
              </a:ext>
            </a:extLst>
          </p:cNvPr>
          <p:cNvSpPr/>
          <p:nvPr/>
        </p:nvSpPr>
        <p:spPr>
          <a:xfrm>
            <a:off x="4972036" y="1821236"/>
            <a:ext cx="106261" cy="143118"/>
          </a:xfrm>
          <a:prstGeom prst="rect">
            <a:avLst/>
          </a:prstGeom>
          <a:solidFill>
            <a:schemeClr val="accent6">
              <a:lumMod val="50000"/>
            </a:schemeClr>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50EBB6A6-1E66-9437-B8BE-903A723887A1}"/>
              </a:ext>
            </a:extLst>
          </p:cNvPr>
          <p:cNvSpPr/>
          <p:nvPr/>
        </p:nvSpPr>
        <p:spPr>
          <a:xfrm>
            <a:off x="5946499" y="3276216"/>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EAEAED96-35CF-E92D-2149-6F7319F288FA}"/>
              </a:ext>
            </a:extLst>
          </p:cNvPr>
          <p:cNvSpPr/>
          <p:nvPr/>
        </p:nvSpPr>
        <p:spPr>
          <a:xfrm>
            <a:off x="6083890" y="3432423"/>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44DFCC1E-1469-1912-E773-A2C78DB17D39}"/>
              </a:ext>
            </a:extLst>
          </p:cNvPr>
          <p:cNvSpPr/>
          <p:nvPr/>
        </p:nvSpPr>
        <p:spPr>
          <a:xfrm>
            <a:off x="5937171" y="3110512"/>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F710F3F-545B-D9CC-F651-15854D9672CB}"/>
              </a:ext>
            </a:extLst>
          </p:cNvPr>
          <p:cNvSpPr/>
          <p:nvPr/>
        </p:nvSpPr>
        <p:spPr>
          <a:xfrm>
            <a:off x="6080761" y="3119455"/>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D4FE04E-1FB0-B398-1CFD-2E3527638497}"/>
              </a:ext>
            </a:extLst>
          </p:cNvPr>
          <p:cNvSpPr/>
          <p:nvPr/>
        </p:nvSpPr>
        <p:spPr>
          <a:xfrm>
            <a:off x="5797912" y="3429000"/>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EB03FB4-49F3-B43F-B686-F9B4C7D411DE}"/>
              </a:ext>
            </a:extLst>
          </p:cNvPr>
          <p:cNvSpPr/>
          <p:nvPr/>
        </p:nvSpPr>
        <p:spPr>
          <a:xfrm>
            <a:off x="5946499" y="3429000"/>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5421FD42-8A2E-06CB-DDCC-89B5C7AD486D}"/>
              </a:ext>
            </a:extLst>
          </p:cNvPr>
          <p:cNvSpPr/>
          <p:nvPr/>
        </p:nvSpPr>
        <p:spPr>
          <a:xfrm>
            <a:off x="6089571" y="3276216"/>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E1EC30C-BF7B-FA5D-BF5A-22AED360F7DA}"/>
              </a:ext>
            </a:extLst>
          </p:cNvPr>
          <p:cNvSpPr/>
          <p:nvPr/>
        </p:nvSpPr>
        <p:spPr>
          <a:xfrm>
            <a:off x="5800107" y="3281736"/>
            <a:ext cx="122147" cy="147264"/>
          </a:xfrm>
          <a:prstGeom prst="rect">
            <a:avLst/>
          </a:prstGeom>
          <a:solidFill>
            <a:srgbClr val="0070C0"/>
          </a:solidFill>
          <a:ln w="28575">
            <a:no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268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9" presetClass="exit" presetSubtype="0" fill="hold" grpId="1" nodeType="with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21"/>
                                        </p:tgtEl>
                                      </p:cBhvr>
                                    </p:animEffect>
                                    <p:set>
                                      <p:cBhvr>
                                        <p:cTn id="48" dur="1" fill="hold">
                                          <p:stCondLst>
                                            <p:cond delay="499"/>
                                          </p:stCondLst>
                                        </p:cTn>
                                        <p:tgtEl>
                                          <p:spTgt spid="21"/>
                                        </p:tgtEl>
                                        <p:attrNameLst>
                                          <p:attrName>style.visibility</p:attrName>
                                        </p:attrNameLst>
                                      </p:cBhvr>
                                      <p:to>
                                        <p:strVal val="hidden"/>
                                      </p:to>
                                    </p:set>
                                  </p:childTnLst>
                                </p:cTn>
                              </p:par>
                              <p:par>
                                <p:cTn id="49" presetID="9" presetClass="exit" presetSubtype="0" fill="hold" grpId="1" nodeType="withEffect">
                                  <p:stCondLst>
                                    <p:cond delay="0"/>
                                  </p:stCondLst>
                                  <p:childTnLst>
                                    <p:animEffect transition="out" filter="dissolv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1" nodeType="clickEffect">
                                  <p:stCondLst>
                                    <p:cond delay="0"/>
                                  </p:stCondLst>
                                  <p:childTnLst>
                                    <p:animEffect transition="out" filter="dissolve">
                                      <p:cBhvr>
                                        <p:cTn id="61" dur="500"/>
                                        <p:tgtEl>
                                          <p:spTgt spid="29"/>
                                        </p:tgtEl>
                                      </p:cBhvr>
                                    </p:animEffect>
                                    <p:set>
                                      <p:cBhvr>
                                        <p:cTn id="62" dur="1" fill="hold">
                                          <p:stCondLst>
                                            <p:cond delay="499"/>
                                          </p:stCondLst>
                                        </p:cTn>
                                        <p:tgtEl>
                                          <p:spTgt spid="29"/>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grpId="1" nodeType="clickEffect">
                                  <p:stCondLst>
                                    <p:cond delay="0"/>
                                  </p:stCondLst>
                                  <p:childTnLst>
                                    <p:animEffect transition="out" filter="dissolv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10"/>
                                        </p:tgtEl>
                                      </p:cBhvr>
                                    </p:animEffect>
                                    <p:set>
                                      <p:cBhvr>
                                        <p:cTn id="79" dur="1" fill="hold">
                                          <p:stCondLst>
                                            <p:cond delay="499"/>
                                          </p:stCondLst>
                                        </p:cTn>
                                        <p:tgtEl>
                                          <p:spTgt spid="1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xit" presetSubtype="0" fill="hold" grpId="1" nodeType="clickEffect">
                                  <p:stCondLst>
                                    <p:cond delay="0"/>
                                  </p:stCondLst>
                                  <p:childTnLst>
                                    <p:animEffect transition="out" filter="dissolv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9" presetClass="exit" presetSubtype="0" fill="hold" grpId="1" nodeType="withEffect">
                                  <p:stCondLst>
                                    <p:cond delay="0"/>
                                  </p:stCondLst>
                                  <p:childTnLst>
                                    <p:animEffect transition="out" filter="dissolve">
                                      <p:cBhvr>
                                        <p:cTn id="92" dur="500"/>
                                        <p:tgtEl>
                                          <p:spTgt spid="3"/>
                                        </p:tgtEl>
                                      </p:cBhvr>
                                    </p:animEffect>
                                    <p:set>
                                      <p:cBhvr>
                                        <p:cTn id="93" dur="1" fill="hold">
                                          <p:stCondLst>
                                            <p:cond delay="499"/>
                                          </p:stCondLst>
                                        </p:cTn>
                                        <p:tgtEl>
                                          <p:spTgt spid="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9" presetClass="exit" presetSubtype="0" fill="hold" grpId="1" nodeType="clickEffect">
                                  <p:stCondLst>
                                    <p:cond delay="0"/>
                                  </p:stCondLst>
                                  <p:childTnLst>
                                    <p:animEffect transition="out" filter="dissolve">
                                      <p:cBhvr>
                                        <p:cTn id="103" dur="500"/>
                                        <p:tgtEl>
                                          <p:spTgt spid="31"/>
                                        </p:tgtEl>
                                      </p:cBhvr>
                                    </p:animEffect>
                                    <p:set>
                                      <p:cBhvr>
                                        <p:cTn id="104" dur="1" fill="hold">
                                          <p:stCondLst>
                                            <p:cond delay="499"/>
                                          </p:stCondLst>
                                        </p:cTn>
                                        <p:tgtEl>
                                          <p:spTgt spid="31"/>
                                        </p:tgtEl>
                                        <p:attrNameLst>
                                          <p:attrName>style.visibility</p:attrName>
                                        </p:attrNameLst>
                                      </p:cBhvr>
                                      <p:to>
                                        <p:strVal val="hidden"/>
                                      </p:to>
                                    </p:set>
                                  </p:childTnLst>
                                </p:cTn>
                              </p:par>
                              <p:par>
                                <p:cTn id="105" presetID="9" presetClass="exit" presetSubtype="0" fill="hold" grpId="1" nodeType="withEffect">
                                  <p:stCondLst>
                                    <p:cond delay="0"/>
                                  </p:stCondLst>
                                  <p:childTnLst>
                                    <p:animEffect transition="out" filter="dissolve">
                                      <p:cBhvr>
                                        <p:cTn id="106" dur="500"/>
                                        <p:tgtEl>
                                          <p:spTgt spid="9"/>
                                        </p:tgtEl>
                                      </p:cBhvr>
                                    </p:animEffect>
                                    <p:set>
                                      <p:cBhvr>
                                        <p:cTn id="107" dur="1" fill="hold">
                                          <p:stCondLst>
                                            <p:cond delay="499"/>
                                          </p:stCondLst>
                                        </p:cTn>
                                        <p:tgtEl>
                                          <p:spTgt spid="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9" presetClass="exit" presetSubtype="0" fill="hold" grpId="1" nodeType="clickEffect">
                                  <p:stCondLst>
                                    <p:cond delay="0"/>
                                  </p:stCondLst>
                                  <p:childTnLst>
                                    <p:animEffect transition="out" filter="dissolve">
                                      <p:cBhvr>
                                        <p:cTn id="117" dur="500"/>
                                        <p:tgtEl>
                                          <p:spTgt spid="35"/>
                                        </p:tgtEl>
                                      </p:cBhvr>
                                    </p:animEffect>
                                    <p:set>
                                      <p:cBhvr>
                                        <p:cTn id="118" dur="1" fill="hold">
                                          <p:stCondLst>
                                            <p:cond delay="499"/>
                                          </p:stCondLst>
                                        </p:cTn>
                                        <p:tgtEl>
                                          <p:spTgt spid="35"/>
                                        </p:tgtEl>
                                        <p:attrNameLst>
                                          <p:attrName>style.visibility</p:attrName>
                                        </p:attrNameLst>
                                      </p:cBhvr>
                                      <p:to>
                                        <p:strVal val="hidden"/>
                                      </p:to>
                                    </p:set>
                                  </p:childTnLst>
                                </p:cTn>
                              </p:par>
                              <p:par>
                                <p:cTn id="119" presetID="9" presetClass="exit" presetSubtype="0" fill="hold" grpId="1" nodeType="withEffect">
                                  <p:stCondLst>
                                    <p:cond delay="0"/>
                                  </p:stCondLst>
                                  <p:childTnLst>
                                    <p:animEffect transition="out" filter="dissolve">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37"/>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9" presetClass="exit" presetSubtype="0" fill="hold" grpId="1" nodeType="clickEffect">
                                  <p:stCondLst>
                                    <p:cond delay="0"/>
                                  </p:stCondLst>
                                  <p:childTnLst>
                                    <p:animEffect transition="out" filter="dissolve">
                                      <p:cBhvr>
                                        <p:cTn id="131" dur="500"/>
                                        <p:tgtEl>
                                          <p:spTgt spid="37"/>
                                        </p:tgtEl>
                                      </p:cBhvr>
                                    </p:animEffect>
                                    <p:set>
                                      <p:cBhvr>
                                        <p:cTn id="132" dur="1" fill="hold">
                                          <p:stCondLst>
                                            <p:cond delay="499"/>
                                          </p:stCondLst>
                                        </p:cTn>
                                        <p:tgtEl>
                                          <p:spTgt spid="37"/>
                                        </p:tgtEl>
                                        <p:attrNameLst>
                                          <p:attrName>style.visibility</p:attrName>
                                        </p:attrNameLst>
                                      </p:cBhvr>
                                      <p:to>
                                        <p:strVal val="hidden"/>
                                      </p:to>
                                    </p:set>
                                  </p:childTnLst>
                                </p:cTn>
                              </p:par>
                              <p:par>
                                <p:cTn id="133" presetID="9" presetClass="exit" presetSubtype="0" fill="hold" grpId="1" nodeType="withEffect">
                                  <p:stCondLst>
                                    <p:cond delay="0"/>
                                  </p:stCondLst>
                                  <p:childTnLst>
                                    <p:animEffect transition="out" filter="dissolve">
                                      <p:cBhvr>
                                        <p:cTn id="134" dur="500"/>
                                        <p:tgtEl>
                                          <p:spTgt spid="8"/>
                                        </p:tgtEl>
                                      </p:cBhvr>
                                    </p:animEffect>
                                    <p:set>
                                      <p:cBhvr>
                                        <p:cTn id="135" dur="1" fill="hold">
                                          <p:stCondLst>
                                            <p:cond delay="499"/>
                                          </p:stCondLst>
                                        </p:cTn>
                                        <p:tgtEl>
                                          <p:spTgt spid="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4"/>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9" presetClass="exit" presetSubtype="0" fill="hold" grpId="1" nodeType="clickEffect">
                                  <p:stCondLst>
                                    <p:cond delay="0"/>
                                  </p:stCondLst>
                                  <p:childTnLst>
                                    <p:animEffect transition="out" filter="dissolve">
                                      <p:cBhvr>
                                        <p:cTn id="145" dur="500"/>
                                        <p:tgtEl>
                                          <p:spTgt spid="39"/>
                                        </p:tgtEl>
                                      </p:cBhvr>
                                    </p:animEffect>
                                    <p:set>
                                      <p:cBhvr>
                                        <p:cTn id="146" dur="1" fill="hold">
                                          <p:stCondLst>
                                            <p:cond delay="499"/>
                                          </p:stCondLst>
                                        </p:cTn>
                                        <p:tgtEl>
                                          <p:spTgt spid="39"/>
                                        </p:tgtEl>
                                        <p:attrNameLst>
                                          <p:attrName>style.visibility</p:attrName>
                                        </p:attrNameLst>
                                      </p:cBhvr>
                                      <p:to>
                                        <p:strVal val="hidden"/>
                                      </p:to>
                                    </p:set>
                                  </p:childTnLst>
                                </p:cTn>
                              </p:par>
                              <p:par>
                                <p:cTn id="147" presetID="9" presetClass="exit" presetSubtype="0" fill="hold" grpId="1" nodeType="withEffect">
                                  <p:stCondLst>
                                    <p:cond delay="0"/>
                                  </p:stCondLst>
                                  <p:childTnLst>
                                    <p:animEffect transition="out" filter="dissolve">
                                      <p:cBhvr>
                                        <p:cTn id="148" dur="500"/>
                                        <p:tgtEl>
                                          <p:spTgt spid="4"/>
                                        </p:tgtEl>
                                      </p:cBhvr>
                                    </p:animEffect>
                                    <p:set>
                                      <p:cBhvr>
                                        <p:cTn id="14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7" grpId="0" animBg="1"/>
      <p:bldP spid="18" grpId="0" animBg="1"/>
      <p:bldP spid="18" grpId="1" animBg="1"/>
      <p:bldP spid="21" grpId="0" animBg="1"/>
      <p:bldP spid="21" grpId="1" animBg="1"/>
      <p:bldP spid="26" grpId="0" animBg="1"/>
      <p:bldP spid="26" grpId="1" animBg="1"/>
      <p:bldP spid="29" grpId="0" animBg="1"/>
      <p:bldP spid="29" grpId="1" animBg="1"/>
      <p:bldP spid="31" grpId="0" animBg="1"/>
      <p:bldP spid="31" grpId="1" animBg="1"/>
      <p:bldP spid="33" grpId="0" animBg="1"/>
      <p:bldP spid="33" grpId="1" animBg="1"/>
      <p:bldP spid="35" grpId="0" animBg="1"/>
      <p:bldP spid="35" grpId="1" animBg="1"/>
      <p:bldP spid="37" grpId="0" animBg="1"/>
      <p:bldP spid="37" grpId="1" animBg="1"/>
      <p:bldP spid="39" grpId="0" animBg="1"/>
      <p:bldP spid="39"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0AF6-6783-452C-915C-B1EF65C2534B}"/>
              </a:ext>
            </a:extLst>
          </p:cNvPr>
          <p:cNvSpPr>
            <a:spLocks noGrp="1"/>
          </p:cNvSpPr>
          <p:nvPr>
            <p:ph type="title"/>
          </p:nvPr>
        </p:nvSpPr>
        <p:spPr>
          <a:xfrm>
            <a:off x="772473" y="551894"/>
            <a:ext cx="10515600" cy="655803"/>
          </a:xfrm>
        </p:spPr>
        <p:txBody>
          <a:bodyPr>
            <a:normAutofit/>
          </a:bodyPr>
          <a:lstStyle/>
          <a:p>
            <a:r>
              <a:rPr lang="en-US" sz="3200"/>
              <a:t>Advantages over traditional bilateral filter:</a:t>
            </a:r>
          </a:p>
        </p:txBody>
      </p:sp>
      <p:sp>
        <p:nvSpPr>
          <p:cNvPr id="3" name="Text Placeholder 2">
            <a:extLst>
              <a:ext uri="{FF2B5EF4-FFF2-40B4-BE49-F238E27FC236}">
                <a16:creationId xmlns:a16="http://schemas.microsoft.com/office/drawing/2014/main" id="{9058D5E7-8D15-1636-F851-73DE6C40404E}"/>
              </a:ext>
            </a:extLst>
          </p:cNvPr>
          <p:cNvSpPr>
            <a:spLocks noGrp="1"/>
          </p:cNvSpPr>
          <p:nvPr>
            <p:ph type="body" idx="1"/>
          </p:nvPr>
        </p:nvSpPr>
        <p:spPr>
          <a:xfrm>
            <a:off x="772473" y="2244086"/>
            <a:ext cx="10515600" cy="3726810"/>
          </a:xfrm>
        </p:spPr>
        <p:txBody>
          <a:bodyPr/>
          <a:lstStyle/>
          <a:p>
            <a:pPr marL="571500" indent="-342900">
              <a:buChar char="•"/>
            </a:pPr>
            <a:r>
              <a:rPr lang="en-US">
                <a:solidFill>
                  <a:schemeClr val="tx1"/>
                </a:solidFill>
              </a:rPr>
              <a:t>Patch based similarity</a:t>
            </a:r>
          </a:p>
          <a:p>
            <a:pPr marL="228600" indent="0"/>
            <a:endParaRPr lang="en-US">
              <a:solidFill>
                <a:schemeClr val="tx1"/>
              </a:solidFill>
            </a:endParaRPr>
          </a:p>
          <a:p>
            <a:pPr marL="571500" indent="-342900">
              <a:buChar char="•"/>
            </a:pPr>
            <a:r>
              <a:rPr lang="en-US">
                <a:solidFill>
                  <a:schemeClr val="tx1"/>
                </a:solidFill>
              </a:rPr>
              <a:t>Non-Local information exchange</a:t>
            </a:r>
          </a:p>
          <a:p>
            <a:pPr marL="228600" indent="0"/>
            <a:endParaRPr lang="en-US">
              <a:solidFill>
                <a:schemeClr val="tx1"/>
              </a:solidFill>
            </a:endParaRPr>
          </a:p>
          <a:p>
            <a:pPr marL="571500" indent="-342900">
              <a:buChar char="•"/>
            </a:pPr>
            <a:r>
              <a:rPr lang="en-US">
                <a:solidFill>
                  <a:schemeClr val="tx1"/>
                </a:solidFill>
              </a:rPr>
              <a:t>Flexibility in tuning parameters</a:t>
            </a:r>
          </a:p>
          <a:p>
            <a:pPr marL="228600" indent="0"/>
            <a:endParaRPr lang="en-US">
              <a:solidFill>
                <a:schemeClr val="tx1"/>
              </a:solidFill>
            </a:endParaRPr>
          </a:p>
          <a:p>
            <a:pPr marL="571500" indent="-342900">
              <a:buChar char="•"/>
            </a:pPr>
            <a:r>
              <a:rPr lang="en-US">
                <a:solidFill>
                  <a:schemeClr val="tx1"/>
                </a:solidFill>
              </a:rPr>
              <a:t>Versatility for different applications</a:t>
            </a:r>
          </a:p>
        </p:txBody>
      </p:sp>
    </p:spTree>
    <p:extLst>
      <p:ext uri="{BB962C8B-B14F-4D97-AF65-F5344CB8AC3E}">
        <p14:creationId xmlns:p14="http://schemas.microsoft.com/office/powerpoint/2010/main" val="2402424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25B3-CF39-1B2D-31E4-40DCD27FBD69}"/>
              </a:ext>
            </a:extLst>
          </p:cNvPr>
          <p:cNvSpPr>
            <a:spLocks noGrp="1"/>
          </p:cNvSpPr>
          <p:nvPr>
            <p:ph type="title"/>
          </p:nvPr>
        </p:nvSpPr>
        <p:spPr>
          <a:xfrm>
            <a:off x="831850" y="462828"/>
            <a:ext cx="10515600" cy="645907"/>
          </a:xfrm>
        </p:spPr>
        <p:txBody>
          <a:bodyPr>
            <a:normAutofit/>
          </a:bodyPr>
          <a:lstStyle/>
          <a:p>
            <a:r>
              <a:rPr lang="en-US" sz="3200"/>
              <a:t>Proposed Work in respect to the algorithm:</a:t>
            </a:r>
          </a:p>
        </p:txBody>
      </p:sp>
      <p:sp>
        <p:nvSpPr>
          <p:cNvPr id="3" name="Text Placeholder 2">
            <a:extLst>
              <a:ext uri="{FF2B5EF4-FFF2-40B4-BE49-F238E27FC236}">
                <a16:creationId xmlns:a16="http://schemas.microsoft.com/office/drawing/2014/main" id="{3497BF5C-C79A-E2AC-C8AF-A7DC96677BA6}"/>
              </a:ext>
            </a:extLst>
          </p:cNvPr>
          <p:cNvSpPr>
            <a:spLocks noGrp="1"/>
          </p:cNvSpPr>
          <p:nvPr>
            <p:ph type="body" idx="1"/>
          </p:nvPr>
        </p:nvSpPr>
        <p:spPr>
          <a:xfrm>
            <a:off x="831850" y="1670113"/>
            <a:ext cx="10515600" cy="4607563"/>
          </a:xfrm>
        </p:spPr>
        <p:txBody>
          <a:bodyPr/>
          <a:lstStyle/>
          <a:p>
            <a:pPr marL="228600" indent="0"/>
            <a:r>
              <a:rPr lang="en-US">
                <a:solidFill>
                  <a:schemeClr val="tx1"/>
                </a:solidFill>
              </a:rPr>
              <a:t>Keep the whole image as the search window.</a:t>
            </a:r>
          </a:p>
          <a:p>
            <a:pPr marL="1028700" lvl="1">
              <a:lnSpc>
                <a:spcPct val="200000"/>
              </a:lnSpc>
              <a:buChar char="•"/>
            </a:pPr>
            <a:r>
              <a:rPr lang="en-US">
                <a:solidFill>
                  <a:schemeClr val="tx1"/>
                </a:solidFill>
              </a:rPr>
              <a:t>Improved Denoising Performance</a:t>
            </a:r>
          </a:p>
          <a:p>
            <a:pPr marL="1028700" lvl="1">
              <a:lnSpc>
                <a:spcPct val="200000"/>
              </a:lnSpc>
              <a:buChar char="•"/>
            </a:pPr>
            <a:r>
              <a:rPr lang="en-US">
                <a:solidFill>
                  <a:schemeClr val="tx1"/>
                </a:solidFill>
              </a:rPr>
              <a:t>Better Preservation of Image Features</a:t>
            </a:r>
          </a:p>
          <a:p>
            <a:pPr marL="1028700" lvl="1">
              <a:lnSpc>
                <a:spcPct val="200000"/>
              </a:lnSpc>
              <a:buChar char="•"/>
            </a:pPr>
            <a:r>
              <a:rPr lang="en-US">
                <a:solidFill>
                  <a:schemeClr val="tx1"/>
                </a:solidFill>
              </a:rPr>
              <a:t>Robustness to Local Image Variations</a:t>
            </a:r>
          </a:p>
          <a:p>
            <a:pPr marL="1028700" lvl="1">
              <a:lnSpc>
                <a:spcPct val="200000"/>
              </a:lnSpc>
              <a:buChar char="•"/>
            </a:pPr>
            <a:r>
              <a:rPr lang="en-US">
                <a:solidFill>
                  <a:schemeClr val="tx1"/>
                </a:solidFill>
              </a:rPr>
              <a:t>Reduced Blocking Artifacts</a:t>
            </a:r>
          </a:p>
          <a:p>
            <a:pPr marL="1028700" lvl="1">
              <a:lnSpc>
                <a:spcPct val="200000"/>
              </a:lnSpc>
              <a:buChar char="•"/>
            </a:pPr>
            <a:r>
              <a:rPr lang="en-US">
                <a:solidFill>
                  <a:schemeClr val="tx1"/>
                </a:solidFill>
              </a:rPr>
              <a:t>Flexibility in Parameter Selection</a:t>
            </a:r>
          </a:p>
          <a:p>
            <a:pPr marL="571500" indent="-342900">
              <a:buChar char="•"/>
            </a:pPr>
            <a:endParaRPr lang="en-US">
              <a:solidFill>
                <a:schemeClr val="tx1"/>
              </a:solidFill>
            </a:endParaRPr>
          </a:p>
          <a:p>
            <a:pPr marL="571500" indent="-342900">
              <a:buChar char="•"/>
            </a:pPr>
            <a:endParaRPr lang="en-US">
              <a:solidFill>
                <a:schemeClr val="tx1"/>
              </a:solidFill>
            </a:endParaRPr>
          </a:p>
        </p:txBody>
      </p:sp>
    </p:spTree>
    <p:extLst>
      <p:ext uri="{BB962C8B-B14F-4D97-AF65-F5344CB8AC3E}">
        <p14:creationId xmlns:p14="http://schemas.microsoft.com/office/powerpoint/2010/main" val="1088786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6439-9C8F-76D5-9C8F-6C160775BAC3}"/>
              </a:ext>
            </a:extLst>
          </p:cNvPr>
          <p:cNvSpPr>
            <a:spLocks noGrp="1"/>
          </p:cNvSpPr>
          <p:nvPr>
            <p:ph type="title"/>
          </p:nvPr>
        </p:nvSpPr>
        <p:spPr>
          <a:xfrm>
            <a:off x="838200" y="612528"/>
            <a:ext cx="10515600" cy="1325563"/>
          </a:xfrm>
        </p:spPr>
        <p:txBody>
          <a:bodyPr/>
          <a:lstStyle/>
          <a:p>
            <a:r>
              <a:rPr lang="en-IN"/>
              <a:t>Problem Statement</a:t>
            </a:r>
            <a:endParaRPr lang="en-US"/>
          </a:p>
          <a:p>
            <a:endParaRPr lang="en-US"/>
          </a:p>
        </p:txBody>
      </p:sp>
      <p:sp>
        <p:nvSpPr>
          <p:cNvPr id="3" name="Text Placeholder 2">
            <a:extLst>
              <a:ext uri="{FF2B5EF4-FFF2-40B4-BE49-F238E27FC236}">
                <a16:creationId xmlns:a16="http://schemas.microsoft.com/office/drawing/2014/main" id="{10AE1D69-5EC2-1C9E-6AFC-1216218A36C4}"/>
              </a:ext>
            </a:extLst>
          </p:cNvPr>
          <p:cNvSpPr>
            <a:spLocks noGrp="1"/>
          </p:cNvSpPr>
          <p:nvPr>
            <p:ph type="body" idx="1"/>
          </p:nvPr>
        </p:nvSpPr>
        <p:spPr/>
        <p:txBody>
          <a:bodyPr>
            <a:normAutofit/>
          </a:bodyPr>
          <a:lstStyle/>
          <a:p>
            <a:r>
              <a:rPr lang="en-IN" sz="2400"/>
              <a:t>Identify edge-preserving effective denoising algorithms, and their variations and design some tweaks in the algorithms which can be parallelized to efficiently provide edge-preserving denoising for real-time applications like medical imaging, video processing and computer vision.</a:t>
            </a:r>
            <a:endParaRPr lang="en-IN"/>
          </a:p>
          <a:p>
            <a:r>
              <a:rPr lang="en-IN" sz="2400"/>
              <a:t>Implement the algorithms efficiently using CUDA programming to harness the massively parallel power of modern GPUs</a:t>
            </a:r>
            <a:endParaRPr lang="en-IN"/>
          </a:p>
          <a:p>
            <a:r>
              <a:rPr lang="en-IN" sz="2400"/>
              <a:t>Ideate and implement the optimizations that can be done to GPU implementation for more efficient usage of the cores, and memory to reduce the latencies.</a:t>
            </a:r>
            <a:endParaRPr lang="en-IN"/>
          </a:p>
          <a:p>
            <a:r>
              <a:rPr lang="en-IN" sz="2400"/>
              <a:t>Compare the performance of the optimized algorithm against the traditional CPU implementations using sequential and parallel paradigms.</a:t>
            </a:r>
            <a:endParaRPr lang="en-IN"/>
          </a:p>
          <a:p>
            <a:endParaRPr lang="en-IN" sz="2400"/>
          </a:p>
        </p:txBody>
      </p:sp>
    </p:spTree>
    <p:extLst>
      <p:ext uri="{BB962C8B-B14F-4D97-AF65-F5344CB8AC3E}">
        <p14:creationId xmlns:p14="http://schemas.microsoft.com/office/powerpoint/2010/main" val="2956546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97BF5C-C79A-E2AC-C8AF-A7DC96677BA6}"/>
              </a:ext>
            </a:extLst>
          </p:cNvPr>
          <p:cNvSpPr>
            <a:spLocks noGrp="1"/>
          </p:cNvSpPr>
          <p:nvPr>
            <p:ph type="body" idx="1"/>
          </p:nvPr>
        </p:nvSpPr>
        <p:spPr>
          <a:xfrm>
            <a:off x="831850" y="642019"/>
            <a:ext cx="10702757" cy="5555447"/>
          </a:xfrm>
        </p:spPr>
        <p:txBody>
          <a:bodyPr>
            <a:normAutofit/>
          </a:bodyPr>
          <a:lstStyle/>
          <a:p>
            <a:pPr marL="228600" indent="0">
              <a:lnSpc>
                <a:spcPct val="300000"/>
              </a:lnSpc>
            </a:pPr>
            <a:r>
              <a:rPr lang="en-US">
                <a:solidFill>
                  <a:schemeClr val="tx1"/>
                </a:solidFill>
              </a:rPr>
              <a:t> Use SSD as metric for patch similarity index.</a:t>
            </a:r>
          </a:p>
          <a:p>
            <a:pPr marL="1028700" lvl="1">
              <a:lnSpc>
                <a:spcPct val="220000"/>
              </a:lnSpc>
              <a:buChar char="•"/>
            </a:pPr>
            <a:r>
              <a:rPr lang="en-US">
                <a:solidFill>
                  <a:schemeClr val="tx1"/>
                </a:solidFill>
              </a:rPr>
              <a:t>Intensity-based Similarity</a:t>
            </a:r>
          </a:p>
          <a:p>
            <a:pPr marL="1028700" lvl="1">
              <a:lnSpc>
                <a:spcPct val="220000"/>
              </a:lnSpc>
              <a:buChar char="•"/>
            </a:pPr>
            <a:r>
              <a:rPr lang="en-US">
                <a:solidFill>
                  <a:schemeClr val="tx1"/>
                </a:solidFill>
              </a:rPr>
              <a:t>Easy to Compute</a:t>
            </a:r>
          </a:p>
          <a:p>
            <a:pPr marL="1028700" lvl="1">
              <a:lnSpc>
                <a:spcPct val="220000"/>
              </a:lnSpc>
              <a:buChar char="•"/>
            </a:pPr>
            <a:r>
              <a:rPr lang="en-US">
                <a:solidFill>
                  <a:schemeClr val="tx1"/>
                </a:solidFill>
              </a:rPr>
              <a:t>Sensitivity to Pixel Differences</a:t>
            </a:r>
          </a:p>
          <a:p>
            <a:pPr marL="1028700" lvl="1">
              <a:lnSpc>
                <a:spcPct val="220000"/>
              </a:lnSpc>
              <a:buChar char="•"/>
            </a:pPr>
            <a:r>
              <a:rPr lang="en-US">
                <a:solidFill>
                  <a:schemeClr val="tx1"/>
                </a:solidFill>
              </a:rPr>
              <a:t>Widely Used in Literature</a:t>
            </a:r>
          </a:p>
          <a:p>
            <a:pPr marL="1028700" lvl="1">
              <a:lnSpc>
                <a:spcPct val="300000"/>
              </a:lnSpc>
              <a:buChar char="•"/>
            </a:pPr>
            <a:endParaRPr lang="en-US">
              <a:solidFill>
                <a:schemeClr val="tx1"/>
              </a:solidFill>
            </a:endParaRPr>
          </a:p>
          <a:p>
            <a:pPr marL="571500" indent="-342900">
              <a:lnSpc>
                <a:spcPct val="300000"/>
              </a:lnSpc>
              <a:buChar char="•"/>
            </a:pPr>
            <a:endParaRPr lang="en-US">
              <a:solidFill>
                <a:schemeClr val="tx1"/>
              </a:solidFill>
            </a:endParaRPr>
          </a:p>
        </p:txBody>
      </p:sp>
      <p:pic>
        <p:nvPicPr>
          <p:cNvPr id="2" name="Picture 3">
            <a:extLst>
              <a:ext uri="{FF2B5EF4-FFF2-40B4-BE49-F238E27FC236}">
                <a16:creationId xmlns:a16="http://schemas.microsoft.com/office/drawing/2014/main" id="{580FF07C-BE8B-59C8-F05F-5EE699D6D467}"/>
              </a:ext>
            </a:extLst>
          </p:cNvPr>
          <p:cNvPicPr>
            <a:picLocks noChangeAspect="1"/>
          </p:cNvPicPr>
          <p:nvPr/>
        </p:nvPicPr>
        <p:blipFill>
          <a:blip r:embed="rId3"/>
          <a:stretch>
            <a:fillRect/>
          </a:stretch>
        </p:blipFill>
        <p:spPr>
          <a:xfrm>
            <a:off x="5475549" y="2331482"/>
            <a:ext cx="6279147" cy="1761690"/>
          </a:xfrm>
          <a:prstGeom prst="rect">
            <a:avLst/>
          </a:prstGeom>
        </p:spPr>
      </p:pic>
    </p:spTree>
    <p:extLst>
      <p:ext uri="{BB962C8B-B14F-4D97-AF65-F5344CB8AC3E}">
        <p14:creationId xmlns:p14="http://schemas.microsoft.com/office/powerpoint/2010/main" val="233487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F1771-63A0-B7DC-00AC-5E1FC41E0D19}"/>
              </a:ext>
            </a:extLst>
          </p:cNvPr>
          <p:cNvSpPr>
            <a:spLocks noGrp="1"/>
          </p:cNvSpPr>
          <p:nvPr>
            <p:ph type="body" idx="1"/>
          </p:nvPr>
        </p:nvSpPr>
        <p:spPr>
          <a:xfrm>
            <a:off x="831850" y="1568200"/>
            <a:ext cx="10515600" cy="4521450"/>
          </a:xfrm>
        </p:spPr>
        <p:txBody>
          <a:bodyPr>
            <a:normAutofit/>
          </a:bodyPr>
          <a:lstStyle/>
          <a:p>
            <a:pPr marL="342900" indent="0"/>
            <a:r>
              <a:rPr lang="en-US">
                <a:solidFill>
                  <a:schemeClr val="tx1"/>
                </a:solidFill>
                <a:latin typeface="Arial"/>
                <a:cs typeface="Arial"/>
              </a:rPr>
              <a:t>Use intensity difference Gaussian in weight.</a:t>
            </a:r>
          </a:p>
          <a:p>
            <a:pPr marL="1143000" lvl="1" indent="-285750">
              <a:lnSpc>
                <a:spcPct val="200000"/>
              </a:lnSpc>
              <a:buFont typeface="Arial,Sans-Serif"/>
              <a:buChar char="•"/>
            </a:pPr>
            <a:r>
              <a:rPr lang="en-US">
                <a:solidFill>
                  <a:schemeClr val="tx1"/>
                </a:solidFill>
                <a:latin typeface="Arial"/>
                <a:cs typeface="Arial"/>
              </a:rPr>
              <a:t>Improved Filtering Accuracy</a:t>
            </a:r>
          </a:p>
          <a:p>
            <a:pPr marL="1143000" lvl="1" indent="-285750">
              <a:lnSpc>
                <a:spcPct val="200000"/>
              </a:lnSpc>
              <a:buFont typeface="Arial,Sans-Serif"/>
              <a:buChar char="•"/>
            </a:pPr>
            <a:r>
              <a:rPr lang="en-US">
                <a:solidFill>
                  <a:schemeClr val="tx1"/>
                </a:solidFill>
                <a:latin typeface="Arial"/>
                <a:cs typeface="Arial"/>
              </a:rPr>
              <a:t>Robustness to Local Image Variations</a:t>
            </a:r>
          </a:p>
          <a:p>
            <a:pPr marL="1143000" lvl="1" indent="-285750">
              <a:lnSpc>
                <a:spcPct val="200000"/>
              </a:lnSpc>
              <a:buFont typeface="Arial,Sans-Serif"/>
              <a:buChar char="•"/>
            </a:pPr>
            <a:r>
              <a:rPr lang="en-US">
                <a:solidFill>
                  <a:schemeClr val="tx1"/>
                </a:solidFill>
                <a:latin typeface="Arial"/>
                <a:cs typeface="Arial"/>
              </a:rPr>
              <a:t>Enhanced Preservation of Image Details</a:t>
            </a:r>
          </a:p>
          <a:p>
            <a:pPr marL="1143000" lvl="1" indent="-285750">
              <a:lnSpc>
                <a:spcPct val="200000"/>
              </a:lnSpc>
              <a:buFont typeface="Arial,Sans-Serif"/>
              <a:buChar char="•"/>
            </a:pPr>
            <a:r>
              <a:rPr lang="en-US">
                <a:solidFill>
                  <a:schemeClr val="tx1"/>
                </a:solidFill>
                <a:latin typeface="Arial"/>
                <a:cs typeface="Arial"/>
              </a:rPr>
              <a:t>Flexibility in Parameter Selection</a:t>
            </a:r>
          </a:p>
          <a:p>
            <a:pPr marL="1143000" lvl="1" indent="-285750">
              <a:lnSpc>
                <a:spcPct val="200000"/>
              </a:lnSpc>
              <a:buFont typeface="Arial,Sans-Serif"/>
              <a:buChar char="•"/>
            </a:pPr>
            <a:r>
              <a:rPr lang="en-US">
                <a:solidFill>
                  <a:schemeClr val="tx1"/>
                </a:solidFill>
                <a:latin typeface="Arial"/>
                <a:cs typeface="Arial"/>
              </a:rPr>
              <a:t>Improved Performance on Images with Large Intensity Variations.</a:t>
            </a:r>
          </a:p>
          <a:p>
            <a:pPr>
              <a:lnSpc>
                <a:spcPct val="200000"/>
              </a:lnSpc>
            </a:pPr>
            <a:endParaRPr lang="en-US" sz="2000"/>
          </a:p>
        </p:txBody>
      </p:sp>
    </p:spTree>
    <p:extLst>
      <p:ext uri="{BB962C8B-B14F-4D97-AF65-F5344CB8AC3E}">
        <p14:creationId xmlns:p14="http://schemas.microsoft.com/office/powerpoint/2010/main" val="1196668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table&#10;&#10;Description automatically generated">
            <a:extLst>
              <a:ext uri="{FF2B5EF4-FFF2-40B4-BE49-F238E27FC236}">
                <a16:creationId xmlns:a16="http://schemas.microsoft.com/office/drawing/2014/main" id="{0A4851BD-4549-1EC7-A11E-216C2D5D7A90}"/>
              </a:ext>
            </a:extLst>
          </p:cNvPr>
          <p:cNvPicPr>
            <a:picLocks noChangeAspect="1"/>
          </p:cNvPicPr>
          <p:nvPr/>
        </p:nvPicPr>
        <p:blipFill>
          <a:blip r:embed="rId2"/>
          <a:stretch>
            <a:fillRect/>
          </a:stretch>
        </p:blipFill>
        <p:spPr>
          <a:xfrm>
            <a:off x="2410870" y="414490"/>
            <a:ext cx="5793299" cy="6030887"/>
          </a:xfrm>
          <a:prstGeom prst="rect">
            <a:avLst/>
          </a:prstGeom>
        </p:spPr>
      </p:pic>
    </p:spTree>
    <p:extLst>
      <p:ext uri="{BB962C8B-B14F-4D97-AF65-F5344CB8AC3E}">
        <p14:creationId xmlns:p14="http://schemas.microsoft.com/office/powerpoint/2010/main" val="3592162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846B-31F5-D38F-F0DF-FA0533C899F7}"/>
              </a:ext>
            </a:extLst>
          </p:cNvPr>
          <p:cNvSpPr>
            <a:spLocks noGrp="1"/>
          </p:cNvSpPr>
          <p:nvPr>
            <p:ph type="title"/>
          </p:nvPr>
        </p:nvSpPr>
        <p:spPr/>
        <p:txBody>
          <a:bodyPr/>
          <a:lstStyle/>
          <a:p>
            <a:r>
              <a:rPr lang="en-IN" sz="4000">
                <a:cs typeface="Calibri Light"/>
              </a:rPr>
              <a:t>Literature Review</a:t>
            </a:r>
            <a:endParaRPr lang="en-US" sz="4000">
              <a:cs typeface="Calibri Light"/>
            </a:endParaRPr>
          </a:p>
          <a:p>
            <a:endParaRPr lang="en-US">
              <a:cs typeface="Calibri Light"/>
            </a:endParaRPr>
          </a:p>
        </p:txBody>
      </p:sp>
      <p:graphicFrame>
        <p:nvGraphicFramePr>
          <p:cNvPr id="5" name="Table 5">
            <a:extLst>
              <a:ext uri="{FF2B5EF4-FFF2-40B4-BE49-F238E27FC236}">
                <a16:creationId xmlns:a16="http://schemas.microsoft.com/office/drawing/2014/main" id="{D116ECF7-1D60-0BFA-6DEC-1872F728D5DB}"/>
              </a:ext>
            </a:extLst>
          </p:cNvPr>
          <p:cNvGraphicFramePr>
            <a:graphicFrameLocks noGrp="1"/>
          </p:cNvGraphicFramePr>
          <p:nvPr>
            <p:ph idx="1"/>
            <p:extLst>
              <p:ext uri="{D42A27DB-BD31-4B8C-83A1-F6EECF244321}">
                <p14:modId xmlns:p14="http://schemas.microsoft.com/office/powerpoint/2010/main" val="2490489948"/>
              </p:ext>
            </p:extLst>
          </p:nvPr>
        </p:nvGraphicFramePr>
        <p:xfrm>
          <a:off x="879613" y="1519169"/>
          <a:ext cx="10515595" cy="4069464"/>
        </p:xfrm>
        <a:graphic>
          <a:graphicData uri="http://schemas.openxmlformats.org/drawingml/2006/table">
            <a:tbl>
              <a:tblPr firstRow="1" bandRow="1">
                <a:tableStyleId>{5C22544A-7EE6-4342-B048-85BDC9FD1C3A}</a:tableStyleId>
              </a:tblPr>
              <a:tblGrid>
                <a:gridCol w="952498">
                  <a:extLst>
                    <a:ext uri="{9D8B030D-6E8A-4147-A177-3AD203B41FA5}">
                      <a16:colId xmlns:a16="http://schemas.microsoft.com/office/drawing/2014/main" val="1349734707"/>
                    </a:ext>
                  </a:extLst>
                </a:gridCol>
                <a:gridCol w="6460434">
                  <a:extLst>
                    <a:ext uri="{9D8B030D-6E8A-4147-A177-3AD203B41FA5}">
                      <a16:colId xmlns:a16="http://schemas.microsoft.com/office/drawing/2014/main" val="158054777"/>
                    </a:ext>
                  </a:extLst>
                </a:gridCol>
                <a:gridCol w="3102663">
                  <a:extLst>
                    <a:ext uri="{9D8B030D-6E8A-4147-A177-3AD203B41FA5}">
                      <a16:colId xmlns:a16="http://schemas.microsoft.com/office/drawing/2014/main" val="372110766"/>
                    </a:ext>
                  </a:extLst>
                </a:gridCol>
              </a:tblGrid>
              <a:tr h="413843">
                <a:tc>
                  <a:txBody>
                    <a:bodyPr/>
                    <a:lstStyle/>
                    <a:p>
                      <a:pPr algn="ctr"/>
                      <a:r>
                        <a:rPr lang="en-US">
                          <a:solidFill>
                            <a:schemeClr val="tx1"/>
                          </a:solidFill>
                        </a:rPr>
                        <a:t>Ref no</a:t>
                      </a:r>
                    </a:p>
                  </a:txBody>
                  <a:tcPr>
                    <a:solidFill>
                      <a:schemeClr val="tx2">
                        <a:lumMod val="40000"/>
                        <a:lumOff val="60000"/>
                      </a:schemeClr>
                    </a:solidFill>
                  </a:tcPr>
                </a:tc>
                <a:tc>
                  <a:txBody>
                    <a:bodyPr/>
                    <a:lstStyle/>
                    <a:p>
                      <a:pPr algn="ctr"/>
                      <a:r>
                        <a:rPr lang="en-US">
                          <a:solidFill>
                            <a:schemeClr val="tx1"/>
                          </a:solidFill>
                        </a:rPr>
                        <a:t>Approach</a:t>
                      </a:r>
                    </a:p>
                  </a:txBody>
                  <a:tcPr>
                    <a:solidFill>
                      <a:schemeClr val="tx2">
                        <a:lumMod val="40000"/>
                        <a:lumOff val="60000"/>
                      </a:schemeClr>
                    </a:solidFill>
                  </a:tcPr>
                </a:tc>
                <a:tc>
                  <a:txBody>
                    <a:bodyPr/>
                    <a:lstStyle/>
                    <a:p>
                      <a:pPr algn="ctr"/>
                      <a:r>
                        <a:rPr lang="en-US">
                          <a:solidFill>
                            <a:schemeClr val="tx1"/>
                          </a:solidFill>
                        </a:rPr>
                        <a:t>Results</a:t>
                      </a:r>
                    </a:p>
                  </a:txBody>
                  <a:tcPr>
                    <a:solidFill>
                      <a:schemeClr val="tx2">
                        <a:lumMod val="40000"/>
                        <a:lumOff val="60000"/>
                      </a:schemeClr>
                    </a:solidFill>
                  </a:tcPr>
                </a:tc>
                <a:extLst>
                  <a:ext uri="{0D108BD9-81ED-4DB2-BD59-A6C34878D82A}">
                    <a16:rowId xmlns:a16="http://schemas.microsoft.com/office/drawing/2014/main" val="4124087144"/>
                  </a:ext>
                </a:extLst>
              </a:tr>
              <a:tr h="1207045">
                <a:tc>
                  <a:txBody>
                    <a:bodyPr/>
                    <a:lstStyle/>
                    <a:p>
                      <a:pPr algn="ctr"/>
                      <a:r>
                        <a:rPr lang="en-US"/>
                        <a:t>[1]</a:t>
                      </a:r>
                    </a:p>
                  </a:txBody>
                  <a:tcPr anchor="ctr">
                    <a:solidFill>
                      <a:schemeClr val="tx2">
                        <a:lumMod val="20000"/>
                        <a:lumOff val="80000"/>
                      </a:schemeClr>
                    </a:solidFill>
                  </a:tcPr>
                </a:tc>
                <a:tc>
                  <a:txBody>
                    <a:bodyPr/>
                    <a:lstStyle/>
                    <a:p>
                      <a:pPr lvl="0" algn="ctr">
                        <a:buNone/>
                      </a:pPr>
                      <a:r>
                        <a:rPr lang="en-IN" sz="1600" b="0" i="0" u="none" strike="noStrike" noProof="0">
                          <a:solidFill>
                            <a:srgbClr val="000000"/>
                          </a:solidFill>
                          <a:latin typeface="Calibri"/>
                        </a:rPr>
                        <a:t>Explore the performance impact of using different memory access patterns, of using different types of device/on-chip memories, of using strictly aligned and unaligned memory, and of varying the size/shape of thread blocks to achieve optimal performance on GPUs</a:t>
                      </a:r>
                      <a:endParaRPr lang="en-US"/>
                    </a:p>
                  </a:txBody>
                  <a:tcPr anchor="ctr">
                    <a:solidFill>
                      <a:schemeClr val="tx2">
                        <a:lumMod val="20000"/>
                        <a:lumOff val="80000"/>
                      </a:schemeClr>
                    </a:solidFill>
                  </a:tcPr>
                </a:tc>
                <a:tc>
                  <a:txBody>
                    <a:bodyPr/>
                    <a:lstStyle/>
                    <a:p>
                      <a:pPr lvl="0" algn="ctr">
                        <a:buNone/>
                      </a:pPr>
                      <a:r>
                        <a:rPr lang="en-IN" sz="1600" b="0" i="0" u="none" strike="noStrike" noProof="0">
                          <a:solidFill>
                            <a:srgbClr val="000000"/>
                          </a:solidFill>
                          <a:latin typeface="Calibri"/>
                        </a:rPr>
                        <a:t>They achieved a </a:t>
                      </a:r>
                      <a:r>
                        <a:rPr lang="en-IN" sz="1600" b="1" i="0" u="none" strike="noStrike" noProof="0">
                          <a:solidFill>
                            <a:srgbClr val="000000"/>
                          </a:solidFill>
                          <a:latin typeface="Calibri"/>
                        </a:rPr>
                        <a:t>200x</a:t>
                      </a:r>
                      <a:r>
                        <a:rPr lang="en-IN" sz="1600" b="0" i="0" u="none" strike="noStrike" noProof="0">
                          <a:solidFill>
                            <a:srgbClr val="000000"/>
                          </a:solidFill>
                          <a:latin typeface="Calibri"/>
                        </a:rPr>
                        <a:t> speedup  compared to a single-threaded CPU implementation</a:t>
                      </a:r>
                      <a:endParaRPr lang="en-US"/>
                    </a:p>
                  </a:txBody>
                  <a:tcPr anchor="ctr">
                    <a:solidFill>
                      <a:schemeClr val="tx2">
                        <a:lumMod val="20000"/>
                        <a:lumOff val="80000"/>
                      </a:schemeClr>
                    </a:solidFill>
                  </a:tcPr>
                </a:tc>
                <a:extLst>
                  <a:ext uri="{0D108BD9-81ED-4DB2-BD59-A6C34878D82A}">
                    <a16:rowId xmlns:a16="http://schemas.microsoft.com/office/drawing/2014/main" val="2741102927"/>
                  </a:ext>
                </a:extLst>
              </a:tr>
              <a:tr h="1241531">
                <a:tc>
                  <a:txBody>
                    <a:bodyPr/>
                    <a:lstStyle/>
                    <a:p>
                      <a:pPr algn="ctr"/>
                      <a:r>
                        <a:rPr lang="en-US"/>
                        <a:t>[2]</a:t>
                      </a:r>
                    </a:p>
                  </a:txBody>
                  <a:tcPr anchor="ctr">
                    <a:solidFill>
                      <a:schemeClr val="tx2">
                        <a:lumMod val="20000"/>
                        <a:lumOff val="80000"/>
                      </a:schemeClr>
                    </a:solidFill>
                  </a:tcPr>
                </a:tc>
                <a:tc>
                  <a:txBody>
                    <a:bodyPr/>
                    <a:lstStyle/>
                    <a:p>
                      <a:pPr lvl="0" algn="ctr">
                        <a:buNone/>
                      </a:pPr>
                      <a:r>
                        <a:rPr lang="en-IN" sz="1600" b="0" i="0" u="none" strike="noStrike" noProof="0">
                          <a:solidFill>
                            <a:srgbClr val="000000"/>
                          </a:solidFill>
                          <a:latin typeface="Calibri"/>
                        </a:rPr>
                        <a:t>Authors have showed that advanced acceleration techniques (such as pre-computation, prefetching) for gaussian spatial kernel  can further speedup straightforward GPU implementations of bilateral filter and nearest neighbourhood filter.</a:t>
                      </a:r>
                      <a:endParaRPr lang="en-US"/>
                    </a:p>
                  </a:txBody>
                  <a:tcPr anchor="ctr">
                    <a:solidFill>
                      <a:schemeClr val="tx2">
                        <a:lumMod val="20000"/>
                        <a:lumOff val="80000"/>
                      </a:schemeClr>
                    </a:solidFill>
                  </a:tcPr>
                </a:tc>
                <a:tc>
                  <a:txBody>
                    <a:bodyPr/>
                    <a:lstStyle/>
                    <a:p>
                      <a:pPr algn="ctr"/>
                      <a:r>
                        <a:rPr lang="en-US"/>
                        <a:t>They achieved a speedup of </a:t>
                      </a:r>
                      <a:r>
                        <a:rPr lang="en-IN" sz="1600" b="1" i="0" u="none" strike="noStrike" noProof="0">
                          <a:solidFill>
                            <a:srgbClr val="000000"/>
                          </a:solidFill>
                          <a:latin typeface="Calibri"/>
                        </a:rPr>
                        <a:t>1.4</a:t>
                      </a:r>
                      <a:r>
                        <a:rPr lang="en-IN" sz="1600" b="0" i="0" u="none" strike="noStrike" noProof="0">
                          <a:solidFill>
                            <a:srgbClr val="000000"/>
                          </a:solidFill>
                          <a:latin typeface="Calibri"/>
                        </a:rPr>
                        <a:t> with respect to naive GPU Implementation</a:t>
                      </a:r>
                    </a:p>
                  </a:txBody>
                  <a:tcPr anchor="ctr">
                    <a:solidFill>
                      <a:schemeClr val="tx2">
                        <a:lumMod val="20000"/>
                        <a:lumOff val="80000"/>
                      </a:schemeClr>
                    </a:solidFill>
                  </a:tcPr>
                </a:tc>
                <a:extLst>
                  <a:ext uri="{0D108BD9-81ED-4DB2-BD59-A6C34878D82A}">
                    <a16:rowId xmlns:a16="http://schemas.microsoft.com/office/drawing/2014/main" val="1654797645"/>
                  </a:ext>
                </a:extLst>
              </a:tr>
              <a:tr h="1207045">
                <a:tc>
                  <a:txBody>
                    <a:bodyPr/>
                    <a:lstStyle/>
                    <a:p>
                      <a:pPr algn="ctr"/>
                      <a:r>
                        <a:rPr lang="en-US"/>
                        <a:t>[3]</a:t>
                      </a:r>
                    </a:p>
                  </a:txBody>
                  <a:tcPr anchor="ctr">
                    <a:solidFill>
                      <a:schemeClr val="tx2">
                        <a:lumMod val="20000"/>
                        <a:lumOff val="80000"/>
                      </a:schemeClr>
                    </a:solidFill>
                  </a:tcPr>
                </a:tc>
                <a:tc>
                  <a:txBody>
                    <a:bodyPr/>
                    <a:lstStyle/>
                    <a:p>
                      <a:pPr lvl="0" algn="ctr">
                        <a:buNone/>
                      </a:pPr>
                      <a:r>
                        <a:rPr lang="en-IN" sz="1600" b="0" i="0" u="none" strike="noStrike" noProof="0">
                          <a:solidFill>
                            <a:srgbClr val="000000"/>
                          </a:solidFill>
                          <a:latin typeface="Calibri"/>
                        </a:rPr>
                        <a:t>Authors tried implementing Non-local means on a GPU. The  GPU-based NLM denoising algorithm does not change the accuracy of the original algorithm, that is, effectively maintains the image edges and small structures, at the same time removes the noises.</a:t>
                      </a:r>
                      <a:endParaRPr lang="en-US"/>
                    </a:p>
                  </a:txBody>
                  <a:tcPr anchor="ctr">
                    <a:solidFill>
                      <a:schemeClr val="tx2">
                        <a:lumMod val="20000"/>
                        <a:lumOff val="80000"/>
                      </a:schemeClr>
                    </a:solidFill>
                  </a:tcPr>
                </a:tc>
                <a:tc>
                  <a:txBody>
                    <a:bodyPr/>
                    <a:lstStyle/>
                    <a:p>
                      <a:pPr algn="ctr"/>
                      <a:r>
                        <a:rPr lang="en-US"/>
                        <a:t>They achieved a </a:t>
                      </a:r>
                      <a:r>
                        <a:rPr lang="en-IN" sz="1600" b="1" i="0" u="none" strike="noStrike" noProof="0">
                          <a:solidFill>
                            <a:srgbClr val="000000"/>
                          </a:solidFill>
                          <a:latin typeface="Calibri"/>
                        </a:rPr>
                        <a:t>45x</a:t>
                      </a:r>
                      <a:r>
                        <a:rPr lang="en-IN" sz="1600" b="0" i="0" u="none" strike="noStrike" noProof="0">
                          <a:solidFill>
                            <a:srgbClr val="000000"/>
                          </a:solidFill>
                          <a:latin typeface="Calibri"/>
                        </a:rPr>
                        <a:t> speedup.</a:t>
                      </a:r>
                      <a:endParaRPr lang="en-US"/>
                    </a:p>
                  </a:txBody>
                  <a:tcPr anchor="ctr">
                    <a:solidFill>
                      <a:schemeClr val="tx2">
                        <a:lumMod val="20000"/>
                        <a:lumOff val="80000"/>
                      </a:schemeClr>
                    </a:solidFill>
                  </a:tcPr>
                </a:tc>
                <a:extLst>
                  <a:ext uri="{0D108BD9-81ED-4DB2-BD59-A6C34878D82A}">
                    <a16:rowId xmlns:a16="http://schemas.microsoft.com/office/drawing/2014/main" val="2399360863"/>
                  </a:ext>
                </a:extLst>
              </a:tr>
            </a:tbl>
          </a:graphicData>
        </a:graphic>
      </p:graphicFrame>
      <p:sp>
        <p:nvSpPr>
          <p:cNvPr id="4" name="Footer Placeholder 3">
            <a:extLst>
              <a:ext uri="{FF2B5EF4-FFF2-40B4-BE49-F238E27FC236}">
                <a16:creationId xmlns:a16="http://schemas.microsoft.com/office/drawing/2014/main" id="{FD07E16B-8E62-EF44-26DD-AFE74DFEBACB}"/>
              </a:ext>
            </a:extLst>
          </p:cNvPr>
          <p:cNvSpPr>
            <a:spLocks noGrp="1"/>
          </p:cNvSpPr>
          <p:nvPr>
            <p:ph type="ftr" sz="quarter" idx="11"/>
          </p:nvPr>
        </p:nvSpPr>
        <p:spPr/>
        <p:txBody>
          <a:bodyPr/>
          <a:lstStyle/>
          <a:p>
            <a:r>
              <a:rPr lang="en-GB"/>
              <a:t>Indian Institute of Information Technology Raichur</a:t>
            </a:r>
            <a:endParaRPr lang="en-IN"/>
          </a:p>
        </p:txBody>
      </p:sp>
    </p:spTree>
    <p:extLst>
      <p:ext uri="{BB962C8B-B14F-4D97-AF65-F5344CB8AC3E}">
        <p14:creationId xmlns:p14="http://schemas.microsoft.com/office/powerpoint/2010/main" val="3897803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3e2b876bab_0_99"/>
          <p:cNvSpPr txBox="1">
            <a:spLocks noGrp="1"/>
          </p:cNvSpPr>
          <p:nvPr>
            <p:ph type="title"/>
          </p:nvPr>
        </p:nvSpPr>
        <p:spPr>
          <a:xfrm>
            <a:off x="688975" y="2834028"/>
            <a:ext cx="10515600" cy="1192629"/>
          </a:xfrm>
          <a:prstGeom prst="rect">
            <a:avLst/>
          </a:prstGeom>
        </p:spPr>
        <p:txBody>
          <a:bodyPr spcFirstLastPara="1" wrap="square" lIns="91425" tIns="45700" rIns="91425" bIns="45700" anchor="b" anchorCtr="0">
            <a:normAutofit/>
          </a:bodyPr>
          <a:lstStyle/>
          <a:p>
            <a:r>
              <a:rPr lang="en-IN"/>
              <a:t>GPU Optimizations</a:t>
            </a:r>
          </a:p>
        </p:txBody>
      </p:sp>
    </p:spTree>
    <p:extLst>
      <p:ext uri="{BB962C8B-B14F-4D97-AF65-F5344CB8AC3E}">
        <p14:creationId xmlns:p14="http://schemas.microsoft.com/office/powerpoint/2010/main" val="3016599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30DB-71D8-32C9-93A6-3601BEAB17EE}"/>
              </a:ext>
            </a:extLst>
          </p:cNvPr>
          <p:cNvSpPr>
            <a:spLocks noGrp="1"/>
          </p:cNvSpPr>
          <p:nvPr>
            <p:ph type="title"/>
          </p:nvPr>
        </p:nvSpPr>
        <p:spPr>
          <a:xfrm>
            <a:off x="790437" y="649564"/>
            <a:ext cx="10515600" cy="591586"/>
          </a:xfrm>
        </p:spPr>
        <p:txBody>
          <a:bodyPr>
            <a:normAutofit/>
          </a:bodyPr>
          <a:lstStyle/>
          <a:p>
            <a:r>
              <a:rPr lang="en-US" sz="3600"/>
              <a:t>Memory Hierarchies:</a:t>
            </a:r>
          </a:p>
        </p:txBody>
      </p:sp>
      <p:sp>
        <p:nvSpPr>
          <p:cNvPr id="3" name="Text Placeholder 2">
            <a:extLst>
              <a:ext uri="{FF2B5EF4-FFF2-40B4-BE49-F238E27FC236}">
                <a16:creationId xmlns:a16="http://schemas.microsoft.com/office/drawing/2014/main" id="{5C9514D3-B32D-A65E-A162-4F58E3792B6E}"/>
              </a:ext>
            </a:extLst>
          </p:cNvPr>
          <p:cNvSpPr>
            <a:spLocks noGrp="1"/>
          </p:cNvSpPr>
          <p:nvPr>
            <p:ph type="body" idx="1"/>
          </p:nvPr>
        </p:nvSpPr>
        <p:spPr>
          <a:xfrm>
            <a:off x="723765" y="2716090"/>
            <a:ext cx="5374784" cy="1428028"/>
          </a:xfrm>
        </p:spPr>
        <p:txBody>
          <a:bodyPr>
            <a:normAutofit lnSpcReduction="10000"/>
          </a:bodyPr>
          <a:lstStyle/>
          <a:p>
            <a:pPr marL="571500" indent="-342900">
              <a:buChar char="•"/>
            </a:pPr>
            <a:r>
              <a:rPr lang="en-US">
                <a:solidFill>
                  <a:schemeClr val="tx1"/>
                </a:solidFill>
              </a:rPr>
              <a:t>Global memory</a:t>
            </a:r>
          </a:p>
          <a:p>
            <a:pPr marL="571500" indent="-342900">
              <a:buChar char="•"/>
            </a:pPr>
            <a:r>
              <a:rPr lang="en-US">
                <a:solidFill>
                  <a:schemeClr val="tx1"/>
                </a:solidFill>
              </a:rPr>
              <a:t>Shared memory</a:t>
            </a:r>
          </a:p>
          <a:p>
            <a:pPr marL="571500" indent="-342900">
              <a:buChar char="•"/>
            </a:pPr>
            <a:r>
              <a:rPr lang="en-US">
                <a:solidFill>
                  <a:schemeClr val="tx1"/>
                </a:solidFill>
              </a:rPr>
              <a:t>Constant memory</a:t>
            </a:r>
          </a:p>
        </p:txBody>
      </p:sp>
      <p:pic>
        <p:nvPicPr>
          <p:cNvPr id="4" name="Picture 4" descr="Diagram&#10;&#10;Description automatically generated">
            <a:extLst>
              <a:ext uri="{FF2B5EF4-FFF2-40B4-BE49-F238E27FC236}">
                <a16:creationId xmlns:a16="http://schemas.microsoft.com/office/drawing/2014/main" id="{657B637F-8A20-A0C1-713E-81ECFA5DFB56}"/>
              </a:ext>
            </a:extLst>
          </p:cNvPr>
          <p:cNvPicPr>
            <a:picLocks noChangeAspect="1"/>
          </p:cNvPicPr>
          <p:nvPr/>
        </p:nvPicPr>
        <p:blipFill>
          <a:blip r:embed="rId2"/>
          <a:stretch>
            <a:fillRect/>
          </a:stretch>
        </p:blipFill>
        <p:spPr>
          <a:xfrm>
            <a:off x="6558939" y="1245160"/>
            <a:ext cx="4385256" cy="5054554"/>
          </a:xfrm>
          <a:prstGeom prst="rect">
            <a:avLst/>
          </a:prstGeom>
        </p:spPr>
      </p:pic>
    </p:spTree>
    <p:extLst>
      <p:ext uri="{BB962C8B-B14F-4D97-AF65-F5344CB8AC3E}">
        <p14:creationId xmlns:p14="http://schemas.microsoft.com/office/powerpoint/2010/main" val="4005695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20B5F-C056-B588-40A3-3A973832526D}"/>
              </a:ext>
            </a:extLst>
          </p:cNvPr>
          <p:cNvSpPr>
            <a:spLocks noGrp="1"/>
          </p:cNvSpPr>
          <p:nvPr>
            <p:ph type="title"/>
          </p:nvPr>
        </p:nvSpPr>
        <p:spPr>
          <a:xfrm>
            <a:off x="802269" y="433921"/>
            <a:ext cx="10515600" cy="838880"/>
          </a:xfrm>
        </p:spPr>
        <p:txBody>
          <a:bodyPr>
            <a:normAutofit/>
          </a:bodyPr>
          <a:lstStyle/>
          <a:p>
            <a:r>
              <a:rPr lang="en-US" sz="3600"/>
              <a:t>Tiling source image in shared memory</a:t>
            </a:r>
          </a:p>
        </p:txBody>
      </p:sp>
      <p:sp>
        <p:nvSpPr>
          <p:cNvPr id="3" name="Text Placeholder 2">
            <a:extLst>
              <a:ext uri="{FF2B5EF4-FFF2-40B4-BE49-F238E27FC236}">
                <a16:creationId xmlns:a16="http://schemas.microsoft.com/office/drawing/2014/main" id="{25FB2BCE-821A-D9A6-979C-AED056E602F3}"/>
              </a:ext>
            </a:extLst>
          </p:cNvPr>
          <p:cNvSpPr>
            <a:spLocks noGrp="1"/>
          </p:cNvSpPr>
          <p:nvPr>
            <p:ph type="body" idx="1"/>
          </p:nvPr>
        </p:nvSpPr>
        <p:spPr>
          <a:xfrm>
            <a:off x="695187" y="1685522"/>
            <a:ext cx="10515600" cy="4349403"/>
          </a:xfrm>
        </p:spPr>
        <p:txBody>
          <a:bodyPr>
            <a:normAutofit/>
          </a:bodyPr>
          <a:lstStyle/>
          <a:p>
            <a:pPr marL="571500" indent="-342900">
              <a:buChar char="•"/>
            </a:pPr>
            <a:r>
              <a:rPr lang="en-US">
                <a:solidFill>
                  <a:schemeClr val="tx1"/>
                </a:solidFill>
              </a:rPr>
              <a:t>We loaded the image data into shared memory which is done by each thread block, which is portion of the image that will be processed together by the threads in that block.</a:t>
            </a:r>
          </a:p>
          <a:p>
            <a:pPr marL="571500" indent="-342900">
              <a:buChar char="•"/>
            </a:pPr>
            <a:r>
              <a:rPr lang="en-US">
                <a:solidFill>
                  <a:schemeClr val="tx1"/>
                </a:solidFill>
              </a:rPr>
              <a:t>The image data is loaded into shared memory in a tiled fashion.</a:t>
            </a:r>
          </a:p>
          <a:p>
            <a:pPr marL="571500" indent="-342900">
              <a:buChar char="•"/>
            </a:pPr>
            <a:r>
              <a:rPr lang="en-US">
                <a:solidFill>
                  <a:schemeClr val="tx1"/>
                </a:solidFill>
              </a:rPr>
              <a:t>Each thread add its pixel to the shared memory, which can be used by other threads in the block.</a:t>
            </a:r>
          </a:p>
          <a:p>
            <a:pPr marL="571500" indent="-342900">
              <a:buFont typeface="Arial,Sans-Serif"/>
              <a:buChar char="•"/>
            </a:pPr>
            <a:r>
              <a:rPr lang="en-US">
                <a:solidFill>
                  <a:schemeClr val="tx1"/>
                </a:solidFill>
              </a:rPr>
              <a:t>The request of values from global memory is done in a coalesced manner by c</a:t>
            </a:r>
            <a:r>
              <a:rPr lang="en-US">
                <a:solidFill>
                  <a:schemeClr val="tx1"/>
                </a:solidFill>
                <a:latin typeface="Arial"/>
                <a:cs typeface="Arial"/>
              </a:rPr>
              <a:t>onsecutive access by the same warp/half warp.</a:t>
            </a:r>
          </a:p>
          <a:p>
            <a:pPr marL="571500" indent="-342900">
              <a:buChar char="•"/>
            </a:pPr>
            <a:r>
              <a:rPr lang="en-US">
                <a:solidFill>
                  <a:schemeClr val="tx1"/>
                </a:solidFill>
              </a:rPr>
              <a:t>Border Pixels are handled by a bunch of conditional statements</a:t>
            </a:r>
          </a:p>
        </p:txBody>
      </p:sp>
    </p:spTree>
    <p:extLst>
      <p:ext uri="{BB962C8B-B14F-4D97-AF65-F5344CB8AC3E}">
        <p14:creationId xmlns:p14="http://schemas.microsoft.com/office/powerpoint/2010/main" val="256372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E37E728-3B6F-9951-6C85-E45B164957BD}"/>
              </a:ext>
            </a:extLst>
          </p:cNvPr>
          <p:cNvSpPr/>
          <p:nvPr/>
        </p:nvSpPr>
        <p:spPr>
          <a:xfrm>
            <a:off x="7684035" y="3484746"/>
            <a:ext cx="1307939" cy="13542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9B67A55-9D65-B5CC-85B8-B4B225DBB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41" y="2043953"/>
            <a:ext cx="4235824" cy="4235824"/>
          </a:xfrm>
          <a:prstGeom prst="rect">
            <a:avLst/>
          </a:prstGeom>
        </p:spPr>
      </p:pic>
      <p:cxnSp>
        <p:nvCxnSpPr>
          <p:cNvPr id="12" name="Elbow Connector 11">
            <a:extLst>
              <a:ext uri="{FF2B5EF4-FFF2-40B4-BE49-F238E27FC236}">
                <a16:creationId xmlns:a16="http://schemas.microsoft.com/office/drawing/2014/main" id="{F36B8F52-F4F1-E6C4-D499-07CBD95170C5}"/>
              </a:ext>
            </a:extLst>
          </p:cNvPr>
          <p:cNvCxnSpPr>
            <a:cxnSpLocks/>
          </p:cNvCxnSpPr>
          <p:nvPr/>
        </p:nvCxnSpPr>
        <p:spPr>
          <a:xfrm flipV="1">
            <a:off x="1304365" y="578223"/>
            <a:ext cx="2948641" cy="1882589"/>
          </a:xfrm>
          <a:prstGeom prst="bentConnector3">
            <a:avLst>
              <a:gd name="adj1" fmla="val 747"/>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F9B2A53-C49B-BA4B-5728-0C70DE166744}"/>
              </a:ext>
            </a:extLst>
          </p:cNvPr>
          <p:cNvPicPr>
            <a:picLocks noChangeAspect="1"/>
          </p:cNvPicPr>
          <p:nvPr/>
        </p:nvPicPr>
        <p:blipFill rotWithShape="1">
          <a:blip r:embed="rId3">
            <a:extLst>
              <a:ext uri="{28A0092B-C50C-407E-A947-70E740481C1C}">
                <a14:useLocalDpi xmlns:a14="http://schemas.microsoft.com/office/drawing/2010/main" val="0"/>
              </a:ext>
            </a:extLst>
          </a:blip>
          <a:srcRect l="20197" t="20060" r="59855" b="59446"/>
          <a:stretch/>
        </p:blipFill>
        <p:spPr>
          <a:xfrm>
            <a:off x="7915528" y="3718198"/>
            <a:ext cx="844952" cy="868101"/>
          </a:xfrm>
          <a:prstGeom prst="rect">
            <a:avLst/>
          </a:prstGeom>
        </p:spPr>
      </p:pic>
      <p:pic>
        <p:nvPicPr>
          <p:cNvPr id="22" name="Picture 21">
            <a:extLst>
              <a:ext uri="{FF2B5EF4-FFF2-40B4-BE49-F238E27FC236}">
                <a16:creationId xmlns:a16="http://schemas.microsoft.com/office/drawing/2014/main" id="{365CEB83-F0B1-1D5C-6978-886F64D11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006" y="277792"/>
            <a:ext cx="1988669" cy="775504"/>
          </a:xfrm>
          <a:prstGeom prst="rect">
            <a:avLst/>
          </a:prstGeom>
        </p:spPr>
      </p:pic>
      <p:cxnSp>
        <p:nvCxnSpPr>
          <p:cNvPr id="24" name="Elbow Connector 23">
            <a:extLst>
              <a:ext uri="{FF2B5EF4-FFF2-40B4-BE49-F238E27FC236}">
                <a16:creationId xmlns:a16="http://schemas.microsoft.com/office/drawing/2014/main" id="{8F868068-0905-EFCA-4ED9-44EE866B55FA}"/>
              </a:ext>
            </a:extLst>
          </p:cNvPr>
          <p:cNvCxnSpPr>
            <a:cxnSpLocks/>
          </p:cNvCxnSpPr>
          <p:nvPr/>
        </p:nvCxnSpPr>
        <p:spPr>
          <a:xfrm rot="16200000" flipH="1">
            <a:off x="5431003" y="1273659"/>
            <a:ext cx="3698878" cy="2077534"/>
          </a:xfrm>
          <a:prstGeom prst="bentConnector3">
            <a:avLst>
              <a:gd name="adj1" fmla="val 431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E6AB832-E717-CB63-5786-18E9CCBD4092}"/>
              </a:ext>
            </a:extLst>
          </p:cNvPr>
          <p:cNvSpPr txBox="1"/>
          <p:nvPr/>
        </p:nvSpPr>
        <p:spPr>
          <a:xfrm>
            <a:off x="2013995" y="-1377387"/>
            <a:ext cx="184731" cy="369332"/>
          </a:xfrm>
          <a:prstGeom prst="rect">
            <a:avLst/>
          </a:prstGeom>
          <a:noFill/>
          <a:ln>
            <a:solidFill>
              <a:schemeClr val="tx2">
                <a:lumMod val="50000"/>
              </a:schemeClr>
            </a:solidFill>
          </a:ln>
        </p:spPr>
        <p:txBody>
          <a:bodyPr wrap="none" rtlCol="0">
            <a:spAutoFit/>
          </a:bodyPr>
          <a:lstStyle/>
          <a:p>
            <a:endParaRPr lang="en-US"/>
          </a:p>
        </p:txBody>
      </p:sp>
      <p:pic>
        <p:nvPicPr>
          <p:cNvPr id="28" name="Picture 27">
            <a:extLst>
              <a:ext uri="{FF2B5EF4-FFF2-40B4-BE49-F238E27FC236}">
                <a16:creationId xmlns:a16="http://schemas.microsoft.com/office/drawing/2014/main" id="{6C151CED-19A9-E3C6-121C-AE2FC89C9A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360" y="5013030"/>
            <a:ext cx="5223290" cy="947932"/>
          </a:xfrm>
          <a:prstGeom prst="rect">
            <a:avLst/>
          </a:prstGeom>
        </p:spPr>
      </p:pic>
      <p:cxnSp>
        <p:nvCxnSpPr>
          <p:cNvPr id="32" name="Elbow Connector 31">
            <a:extLst>
              <a:ext uri="{FF2B5EF4-FFF2-40B4-BE49-F238E27FC236}">
                <a16:creationId xmlns:a16="http://schemas.microsoft.com/office/drawing/2014/main" id="{F498C334-6A43-8FAA-0126-2BD54D1A4988}"/>
              </a:ext>
            </a:extLst>
          </p:cNvPr>
          <p:cNvCxnSpPr>
            <a:stCxn id="22" idx="2"/>
            <a:endCxn id="25" idx="1"/>
          </p:cNvCxnSpPr>
          <p:nvPr/>
        </p:nvCxnSpPr>
        <p:spPr>
          <a:xfrm rot="16200000" flipH="1">
            <a:off x="4911404" y="1389233"/>
            <a:ext cx="3108569" cy="24366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3E8C915-E115-D8C0-3140-2E49FC2DADC5}"/>
              </a:ext>
            </a:extLst>
          </p:cNvPr>
          <p:cNvSpPr txBox="1"/>
          <p:nvPr/>
        </p:nvSpPr>
        <p:spPr>
          <a:xfrm>
            <a:off x="7071108" y="1943094"/>
            <a:ext cx="1980029" cy="369332"/>
          </a:xfrm>
          <a:prstGeom prst="rect">
            <a:avLst/>
          </a:prstGeom>
          <a:noFill/>
        </p:spPr>
        <p:txBody>
          <a:bodyPr wrap="none" rtlCol="0">
            <a:spAutoFit/>
          </a:bodyPr>
          <a:lstStyle/>
          <a:p>
            <a:r>
              <a:rPr lang="en-US"/>
              <a:t>Insert Pixel in SM</a:t>
            </a:r>
          </a:p>
        </p:txBody>
      </p:sp>
      <p:sp>
        <p:nvSpPr>
          <p:cNvPr id="35" name="TextBox 34">
            <a:extLst>
              <a:ext uri="{FF2B5EF4-FFF2-40B4-BE49-F238E27FC236}">
                <a16:creationId xmlns:a16="http://schemas.microsoft.com/office/drawing/2014/main" id="{75F71D2F-8090-F5AB-5FBA-5243090C6872}"/>
              </a:ext>
            </a:extLst>
          </p:cNvPr>
          <p:cNvSpPr txBox="1"/>
          <p:nvPr/>
        </p:nvSpPr>
        <p:spPr>
          <a:xfrm>
            <a:off x="4397911" y="1431850"/>
            <a:ext cx="1890261" cy="369332"/>
          </a:xfrm>
          <a:prstGeom prst="rect">
            <a:avLst/>
          </a:prstGeom>
          <a:noFill/>
        </p:spPr>
        <p:txBody>
          <a:bodyPr wrap="none" rtlCol="0">
            <a:spAutoFit/>
          </a:bodyPr>
          <a:lstStyle/>
          <a:p>
            <a:r>
              <a:rPr lang="en-US"/>
              <a:t>Handle Padding </a:t>
            </a:r>
          </a:p>
        </p:txBody>
      </p:sp>
    </p:spTree>
    <p:extLst>
      <p:ext uri="{BB962C8B-B14F-4D97-AF65-F5344CB8AC3E}">
        <p14:creationId xmlns:p14="http://schemas.microsoft.com/office/powerpoint/2010/main" val="16054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FB48-82B6-44E5-F1C1-D59A8E5C7385}"/>
              </a:ext>
            </a:extLst>
          </p:cNvPr>
          <p:cNvSpPr>
            <a:spLocks noGrp="1"/>
          </p:cNvSpPr>
          <p:nvPr>
            <p:ph type="title"/>
          </p:nvPr>
        </p:nvSpPr>
        <p:spPr>
          <a:xfrm>
            <a:off x="827984" y="771152"/>
            <a:ext cx="7219122" cy="442499"/>
          </a:xfrm>
        </p:spPr>
        <p:txBody>
          <a:bodyPr>
            <a:normAutofit/>
          </a:bodyPr>
          <a:lstStyle/>
          <a:p>
            <a:r>
              <a:rPr lang="en-US" sz="2400"/>
              <a:t>Precomputing Gaussian intensity kernel:</a:t>
            </a:r>
          </a:p>
        </p:txBody>
      </p:sp>
      <p:sp>
        <p:nvSpPr>
          <p:cNvPr id="3" name="Text Placeholder 2">
            <a:extLst>
              <a:ext uri="{FF2B5EF4-FFF2-40B4-BE49-F238E27FC236}">
                <a16:creationId xmlns:a16="http://schemas.microsoft.com/office/drawing/2014/main" id="{5A5E08B1-EC2D-4826-7DB9-8D66601406E2}"/>
              </a:ext>
            </a:extLst>
          </p:cNvPr>
          <p:cNvSpPr>
            <a:spLocks noGrp="1"/>
          </p:cNvSpPr>
          <p:nvPr>
            <p:ph type="body" idx="1"/>
          </p:nvPr>
        </p:nvSpPr>
        <p:spPr>
          <a:xfrm>
            <a:off x="831850" y="2037205"/>
            <a:ext cx="4505460" cy="4225165"/>
          </a:xfrm>
        </p:spPr>
        <p:txBody>
          <a:bodyPr/>
          <a:lstStyle/>
          <a:p>
            <a:pPr marL="228600" indent="0"/>
            <a:r>
              <a:rPr lang="en-US">
                <a:solidFill>
                  <a:schemeClr val="tx1"/>
                </a:solidFill>
              </a:rPr>
              <a:t>Instead of computing gaussian intensity kernel on every iteration for every thread (which makes redundant computations), we have computed the kernel once at the beginning and passed it to all the threads.</a:t>
            </a:r>
          </a:p>
        </p:txBody>
      </p:sp>
      <p:pic>
        <p:nvPicPr>
          <p:cNvPr id="5" name="Picture 5" descr="Text&#10;&#10;Description automatically generated">
            <a:extLst>
              <a:ext uri="{FF2B5EF4-FFF2-40B4-BE49-F238E27FC236}">
                <a16:creationId xmlns:a16="http://schemas.microsoft.com/office/drawing/2014/main" id="{E82C5C93-70FC-517B-6A8F-DE4CF7422083}"/>
              </a:ext>
            </a:extLst>
          </p:cNvPr>
          <p:cNvPicPr>
            <a:picLocks noChangeAspect="1"/>
          </p:cNvPicPr>
          <p:nvPr/>
        </p:nvPicPr>
        <p:blipFill>
          <a:blip r:embed="rId2"/>
          <a:stretch>
            <a:fillRect/>
          </a:stretch>
        </p:blipFill>
        <p:spPr>
          <a:xfrm>
            <a:off x="5540062" y="2169372"/>
            <a:ext cx="5887791" cy="2508523"/>
          </a:xfrm>
          <a:prstGeom prst="rect">
            <a:avLst/>
          </a:prstGeom>
        </p:spPr>
      </p:pic>
    </p:spTree>
    <p:extLst>
      <p:ext uri="{BB962C8B-B14F-4D97-AF65-F5344CB8AC3E}">
        <p14:creationId xmlns:p14="http://schemas.microsoft.com/office/powerpoint/2010/main" val="621099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FB48-82B6-44E5-F1C1-D59A8E5C7385}"/>
              </a:ext>
            </a:extLst>
          </p:cNvPr>
          <p:cNvSpPr>
            <a:spLocks noGrp="1"/>
          </p:cNvSpPr>
          <p:nvPr>
            <p:ph type="title"/>
          </p:nvPr>
        </p:nvSpPr>
        <p:spPr>
          <a:xfrm>
            <a:off x="827984" y="771152"/>
            <a:ext cx="7219122" cy="442499"/>
          </a:xfrm>
        </p:spPr>
        <p:txBody>
          <a:bodyPr>
            <a:normAutofit/>
          </a:bodyPr>
          <a:lstStyle/>
          <a:p>
            <a:r>
              <a:rPr lang="en-US" sz="2400"/>
              <a:t>Precomputing Gaussian spatial kernel:</a:t>
            </a:r>
          </a:p>
        </p:txBody>
      </p:sp>
      <p:sp>
        <p:nvSpPr>
          <p:cNvPr id="3" name="Text Placeholder 2">
            <a:extLst>
              <a:ext uri="{FF2B5EF4-FFF2-40B4-BE49-F238E27FC236}">
                <a16:creationId xmlns:a16="http://schemas.microsoft.com/office/drawing/2014/main" id="{5A5E08B1-EC2D-4826-7DB9-8D66601406E2}"/>
              </a:ext>
            </a:extLst>
          </p:cNvPr>
          <p:cNvSpPr>
            <a:spLocks noGrp="1"/>
          </p:cNvSpPr>
          <p:nvPr>
            <p:ph type="body" idx="1"/>
          </p:nvPr>
        </p:nvSpPr>
        <p:spPr>
          <a:xfrm>
            <a:off x="831850" y="2037205"/>
            <a:ext cx="4505460" cy="4225165"/>
          </a:xfrm>
        </p:spPr>
        <p:txBody>
          <a:bodyPr/>
          <a:lstStyle/>
          <a:p>
            <a:pPr marL="228600" indent="0"/>
            <a:r>
              <a:rPr lang="en-US">
                <a:solidFill>
                  <a:schemeClr val="tx1"/>
                </a:solidFill>
              </a:rPr>
              <a:t>Instead of computing gaussian spatial kernel on every iteration for every thread (which makes redundant computations), we have computed the kernel once at the beginning and passed it to all the threads.</a:t>
            </a:r>
          </a:p>
        </p:txBody>
      </p:sp>
      <p:pic>
        <p:nvPicPr>
          <p:cNvPr id="4" name="Picture 4" descr="Text&#10;&#10;Description automatically generated">
            <a:extLst>
              <a:ext uri="{FF2B5EF4-FFF2-40B4-BE49-F238E27FC236}">
                <a16:creationId xmlns:a16="http://schemas.microsoft.com/office/drawing/2014/main" id="{CE7BFC24-1721-CAFE-557D-52335467222F}"/>
              </a:ext>
            </a:extLst>
          </p:cNvPr>
          <p:cNvPicPr>
            <a:picLocks noChangeAspect="1"/>
          </p:cNvPicPr>
          <p:nvPr/>
        </p:nvPicPr>
        <p:blipFill>
          <a:blip r:embed="rId2"/>
          <a:stretch>
            <a:fillRect/>
          </a:stretch>
        </p:blipFill>
        <p:spPr>
          <a:xfrm>
            <a:off x="5218090" y="2041858"/>
            <a:ext cx="6188298" cy="4223156"/>
          </a:xfrm>
          <a:prstGeom prst="rect">
            <a:avLst/>
          </a:prstGeom>
        </p:spPr>
      </p:pic>
    </p:spTree>
    <p:extLst>
      <p:ext uri="{BB962C8B-B14F-4D97-AF65-F5344CB8AC3E}">
        <p14:creationId xmlns:p14="http://schemas.microsoft.com/office/powerpoint/2010/main" val="384400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23e2b876bab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What is Noise?</a:t>
            </a:r>
            <a:endParaRPr/>
          </a:p>
        </p:txBody>
      </p:sp>
      <p:sp>
        <p:nvSpPr>
          <p:cNvPr id="123" name="Google Shape;123;g23e2b876bab_0_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indent="-400050">
              <a:buSzPts val="2700"/>
            </a:pPr>
            <a:r>
              <a:rPr lang="en-IN"/>
              <a:t>Noise is defined as a random or patterned variation or disturbance in the image signal caused by a number of factors, including poor lighting conditions, long exposure times, and heat. </a:t>
            </a:r>
            <a:endParaRPr lang="en-US"/>
          </a:p>
          <a:p>
            <a:pPr marL="0" lvl="0" indent="0" algn="l" rtl="0">
              <a:spcBef>
                <a:spcPts val="1000"/>
              </a:spcBef>
              <a:spcAft>
                <a:spcPts val="0"/>
              </a:spcAft>
              <a:buNone/>
            </a:pPr>
            <a:endParaRPr/>
          </a:p>
          <a:p>
            <a:pPr marL="457200" lvl="0" indent="-400050" algn="l" rtl="0">
              <a:spcBef>
                <a:spcPts val="1000"/>
              </a:spcBef>
              <a:spcAft>
                <a:spcPts val="0"/>
              </a:spcAft>
              <a:buSzPts val="2700"/>
              <a:buChar char="•"/>
            </a:pPr>
            <a:r>
              <a:rPr lang="en-IN"/>
              <a:t>Image noise is a random variation of brightness or colour information in images, and is usually an aspect of electronic noise.</a:t>
            </a:r>
            <a:endParaRPr/>
          </a:p>
        </p:txBody>
      </p:sp>
    </p:spTree>
    <p:extLst>
      <p:ext uri="{BB962C8B-B14F-4D97-AF65-F5344CB8AC3E}">
        <p14:creationId xmlns:p14="http://schemas.microsoft.com/office/powerpoint/2010/main" val="740721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B8E6-E5EE-C06A-0505-3F6BCF5257AF}"/>
              </a:ext>
            </a:extLst>
          </p:cNvPr>
          <p:cNvSpPr>
            <a:spLocks noGrp="1"/>
          </p:cNvSpPr>
          <p:nvPr>
            <p:ph type="title"/>
          </p:nvPr>
        </p:nvSpPr>
        <p:spPr>
          <a:xfrm>
            <a:off x="831850" y="343108"/>
            <a:ext cx="10515600" cy="798651"/>
          </a:xfrm>
        </p:spPr>
        <p:txBody>
          <a:bodyPr>
            <a:normAutofit/>
          </a:bodyPr>
          <a:lstStyle/>
          <a:p>
            <a:r>
              <a:rPr lang="en-US" sz="2800" b="1"/>
              <a:t>Summary of all the implementations:</a:t>
            </a:r>
          </a:p>
        </p:txBody>
      </p:sp>
      <p:pic>
        <p:nvPicPr>
          <p:cNvPr id="4" name="Picture 4" descr="Table&#10;&#10;Description automatically generated">
            <a:extLst>
              <a:ext uri="{FF2B5EF4-FFF2-40B4-BE49-F238E27FC236}">
                <a16:creationId xmlns:a16="http://schemas.microsoft.com/office/drawing/2014/main" id="{5FEF3E2C-0391-C430-78B0-2C4B7DE4AD2A}"/>
              </a:ext>
            </a:extLst>
          </p:cNvPr>
          <p:cNvPicPr>
            <a:picLocks noChangeAspect="1"/>
          </p:cNvPicPr>
          <p:nvPr/>
        </p:nvPicPr>
        <p:blipFill>
          <a:blip r:embed="rId3"/>
          <a:stretch>
            <a:fillRect/>
          </a:stretch>
        </p:blipFill>
        <p:spPr>
          <a:xfrm>
            <a:off x="831574" y="1499622"/>
            <a:ext cx="4217504" cy="2344437"/>
          </a:xfrm>
          <a:prstGeom prst="rect">
            <a:avLst/>
          </a:prstGeom>
        </p:spPr>
      </p:pic>
      <p:pic>
        <p:nvPicPr>
          <p:cNvPr id="8" name="Picture 8" descr="Table&#10;&#10;Description automatically generated">
            <a:extLst>
              <a:ext uri="{FF2B5EF4-FFF2-40B4-BE49-F238E27FC236}">
                <a16:creationId xmlns:a16="http://schemas.microsoft.com/office/drawing/2014/main" id="{0DD77226-BFF2-0E17-A68B-45362E0D600B}"/>
              </a:ext>
            </a:extLst>
          </p:cNvPr>
          <p:cNvPicPr>
            <a:picLocks noChangeAspect="1"/>
          </p:cNvPicPr>
          <p:nvPr/>
        </p:nvPicPr>
        <p:blipFill>
          <a:blip r:embed="rId4"/>
          <a:stretch>
            <a:fillRect/>
          </a:stretch>
        </p:blipFill>
        <p:spPr>
          <a:xfrm>
            <a:off x="3779950" y="4054625"/>
            <a:ext cx="4213538" cy="2344101"/>
          </a:xfrm>
          <a:prstGeom prst="rect">
            <a:avLst/>
          </a:prstGeom>
        </p:spPr>
      </p:pic>
      <p:pic>
        <p:nvPicPr>
          <p:cNvPr id="3" name="Picture 4">
            <a:extLst>
              <a:ext uri="{FF2B5EF4-FFF2-40B4-BE49-F238E27FC236}">
                <a16:creationId xmlns:a16="http://schemas.microsoft.com/office/drawing/2014/main" id="{22847FD6-3BBD-110E-A223-3B99B6F705CA}"/>
              </a:ext>
            </a:extLst>
          </p:cNvPr>
          <p:cNvPicPr>
            <a:picLocks noChangeAspect="1"/>
          </p:cNvPicPr>
          <p:nvPr/>
        </p:nvPicPr>
        <p:blipFill>
          <a:blip r:embed="rId5"/>
          <a:stretch>
            <a:fillRect/>
          </a:stretch>
        </p:blipFill>
        <p:spPr>
          <a:xfrm>
            <a:off x="7218317" y="1389795"/>
            <a:ext cx="4532539" cy="2667622"/>
          </a:xfrm>
          <a:prstGeom prst="rect">
            <a:avLst/>
          </a:prstGeom>
        </p:spPr>
      </p:pic>
    </p:spTree>
    <p:extLst>
      <p:ext uri="{BB962C8B-B14F-4D97-AF65-F5344CB8AC3E}">
        <p14:creationId xmlns:p14="http://schemas.microsoft.com/office/powerpoint/2010/main" val="2856354671"/>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642" y="231320"/>
            <a:ext cx="10515600" cy="1325563"/>
          </a:xfrm>
        </p:spPr>
        <p:txBody>
          <a:bodyPr/>
          <a:lstStyle/>
          <a:p>
            <a:r>
              <a:rPr lang="en-IN"/>
              <a:t>Experiment Setup</a:t>
            </a:r>
            <a:endParaRPr lang="en-IN">
              <a:cs typeface="Calibri Light"/>
            </a:endParaRPr>
          </a:p>
        </p:txBody>
      </p:sp>
      <p:sp>
        <p:nvSpPr>
          <p:cNvPr id="3" name="Content Placeholder 2"/>
          <p:cNvSpPr>
            <a:spLocks noGrp="1"/>
          </p:cNvSpPr>
          <p:nvPr>
            <p:ph idx="1"/>
          </p:nvPr>
        </p:nvSpPr>
        <p:spPr>
          <a:xfrm>
            <a:off x="788504" y="1494321"/>
            <a:ext cx="6862971" cy="4115530"/>
          </a:xfrm>
        </p:spPr>
        <p:txBody>
          <a:bodyPr vert="horz" lIns="91440" tIns="45720" rIns="91440" bIns="45720" rtlCol="0" anchor="t">
            <a:normAutofit/>
          </a:bodyPr>
          <a:lstStyle/>
          <a:p>
            <a:endParaRPr lang="en-IN" sz="2000">
              <a:ea typeface="+mn-lt"/>
              <a:cs typeface="+mn-lt"/>
            </a:endParaRPr>
          </a:p>
          <a:p>
            <a:r>
              <a:rPr lang="en-IN" sz="2000">
                <a:ea typeface="+mn-lt"/>
                <a:cs typeface="+mn-lt"/>
              </a:rPr>
              <a:t>For executing sequential and parallel implementations, we have used the CPUs provided by Google </a:t>
            </a:r>
            <a:r>
              <a:rPr lang="en-IN" sz="2000" err="1">
                <a:ea typeface="+mn-lt"/>
                <a:cs typeface="+mn-lt"/>
              </a:rPr>
              <a:t>Colab</a:t>
            </a:r>
            <a:r>
              <a:rPr lang="en-IN" sz="2000">
                <a:ea typeface="+mn-lt"/>
                <a:cs typeface="+mn-lt"/>
              </a:rPr>
              <a:t> : Intel(R) Xeon(R) CPU @ 2.20GHz. It consists of 2 cores.</a:t>
            </a:r>
            <a:endParaRPr lang="en-IN" sz="2000">
              <a:cs typeface="Calibri"/>
            </a:endParaRPr>
          </a:p>
          <a:p>
            <a:pPr marL="0" indent="0">
              <a:buNone/>
            </a:pPr>
            <a:endParaRPr lang="en-IN" sz="2000">
              <a:ea typeface="+mn-lt"/>
              <a:cs typeface="+mn-lt"/>
            </a:endParaRPr>
          </a:p>
          <a:p>
            <a:r>
              <a:rPr lang="en-IN" sz="2000">
                <a:ea typeface="+mn-lt"/>
                <a:cs typeface="+mn-lt"/>
              </a:rPr>
              <a:t>For executing the GPU implementations, we used the GPUs provided by Google </a:t>
            </a:r>
            <a:r>
              <a:rPr lang="en-IN" sz="2000" err="1">
                <a:ea typeface="+mn-lt"/>
                <a:cs typeface="+mn-lt"/>
              </a:rPr>
              <a:t>Colab</a:t>
            </a:r>
            <a:r>
              <a:rPr lang="en-IN" sz="2000">
                <a:ea typeface="+mn-lt"/>
                <a:cs typeface="+mn-lt"/>
              </a:rPr>
              <a:t>, which is the Nvidia Tesla K80 GPU. It consists of 4992 CUDA Cores.</a:t>
            </a:r>
          </a:p>
          <a:p>
            <a:pPr marL="0" indent="0">
              <a:buNone/>
            </a:pPr>
            <a:endParaRPr lang="en-IN" sz="2000">
              <a:cs typeface="Calibri"/>
            </a:endParaRPr>
          </a:p>
          <a:p>
            <a:pPr marL="0" indent="0">
              <a:buNone/>
            </a:pPr>
            <a:endParaRPr lang="en-IN">
              <a:cs typeface="Calibri"/>
            </a:endParaRP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pic>
        <p:nvPicPr>
          <p:cNvPr id="6" name="Picture 6" descr="Table&#10;&#10;Description automatically generated">
            <a:extLst>
              <a:ext uri="{FF2B5EF4-FFF2-40B4-BE49-F238E27FC236}">
                <a16:creationId xmlns:a16="http://schemas.microsoft.com/office/drawing/2014/main" id="{D8F815E4-2E6F-AD8D-F366-BA5EA8FA2AB5}"/>
              </a:ext>
            </a:extLst>
          </p:cNvPr>
          <p:cNvPicPr>
            <a:picLocks noChangeAspect="1"/>
          </p:cNvPicPr>
          <p:nvPr/>
        </p:nvPicPr>
        <p:blipFill>
          <a:blip r:embed="rId3"/>
          <a:stretch>
            <a:fillRect/>
          </a:stretch>
        </p:blipFill>
        <p:spPr>
          <a:xfrm>
            <a:off x="8266090" y="1496863"/>
            <a:ext cx="2743200" cy="1567543"/>
          </a:xfrm>
          <a:prstGeom prst="rect">
            <a:avLst/>
          </a:prstGeom>
        </p:spPr>
      </p:pic>
      <p:pic>
        <p:nvPicPr>
          <p:cNvPr id="7" name="Picture 7" descr="Table&#10;&#10;Description automatically generated">
            <a:extLst>
              <a:ext uri="{FF2B5EF4-FFF2-40B4-BE49-F238E27FC236}">
                <a16:creationId xmlns:a16="http://schemas.microsoft.com/office/drawing/2014/main" id="{8E7252F2-BF34-10EB-7A1E-73372983D894}"/>
              </a:ext>
            </a:extLst>
          </p:cNvPr>
          <p:cNvPicPr>
            <a:picLocks noChangeAspect="1"/>
          </p:cNvPicPr>
          <p:nvPr/>
        </p:nvPicPr>
        <p:blipFill>
          <a:blip r:embed="rId4"/>
          <a:stretch>
            <a:fillRect/>
          </a:stretch>
        </p:blipFill>
        <p:spPr>
          <a:xfrm>
            <a:off x="8266090" y="3736911"/>
            <a:ext cx="3086636" cy="1455529"/>
          </a:xfrm>
          <a:prstGeom prst="rect">
            <a:avLst/>
          </a:prstGeom>
        </p:spPr>
      </p:pic>
    </p:spTree>
    <p:extLst>
      <p:ext uri="{BB962C8B-B14F-4D97-AF65-F5344CB8AC3E}">
        <p14:creationId xmlns:p14="http://schemas.microsoft.com/office/powerpoint/2010/main" val="224326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E23A-9CDE-DEF9-365F-58DA142462D6}"/>
              </a:ext>
            </a:extLst>
          </p:cNvPr>
          <p:cNvSpPr>
            <a:spLocks noGrp="1"/>
          </p:cNvSpPr>
          <p:nvPr>
            <p:ph type="title"/>
          </p:nvPr>
        </p:nvSpPr>
        <p:spPr/>
        <p:txBody>
          <a:bodyPr/>
          <a:lstStyle/>
          <a:p>
            <a:r>
              <a:rPr lang="en-US">
                <a:cs typeface="Calibri Light"/>
              </a:rPr>
              <a:t>Images used:</a:t>
            </a:r>
            <a:endParaRPr lang="en-US"/>
          </a:p>
        </p:txBody>
      </p:sp>
      <p:pic>
        <p:nvPicPr>
          <p:cNvPr id="5" name="Picture 5" descr="A picture containing text, female&#10;&#10;Description automatically generated">
            <a:extLst>
              <a:ext uri="{FF2B5EF4-FFF2-40B4-BE49-F238E27FC236}">
                <a16:creationId xmlns:a16="http://schemas.microsoft.com/office/drawing/2014/main" id="{2E368825-8773-ED86-EEC7-20A2B351505A}"/>
              </a:ext>
            </a:extLst>
          </p:cNvPr>
          <p:cNvPicPr>
            <a:picLocks noGrp="1" noChangeAspect="1"/>
          </p:cNvPicPr>
          <p:nvPr>
            <p:ph idx="1"/>
          </p:nvPr>
        </p:nvPicPr>
        <p:blipFill>
          <a:blip r:embed="rId2"/>
          <a:stretch>
            <a:fillRect/>
          </a:stretch>
        </p:blipFill>
        <p:spPr>
          <a:xfrm>
            <a:off x="2503465" y="2136004"/>
            <a:ext cx="6648450" cy="2743200"/>
          </a:xfrm>
        </p:spPr>
      </p:pic>
      <p:sp>
        <p:nvSpPr>
          <p:cNvPr id="4" name="Footer Placeholder 3">
            <a:extLst>
              <a:ext uri="{FF2B5EF4-FFF2-40B4-BE49-F238E27FC236}">
                <a16:creationId xmlns:a16="http://schemas.microsoft.com/office/drawing/2014/main" id="{FDA903F1-BD50-0BB5-7141-7FAE22DB8F0A}"/>
              </a:ext>
            </a:extLst>
          </p:cNvPr>
          <p:cNvSpPr>
            <a:spLocks noGrp="1"/>
          </p:cNvSpPr>
          <p:nvPr>
            <p:ph type="ftr" sz="quarter" idx="11"/>
          </p:nvPr>
        </p:nvSpPr>
        <p:spPr/>
        <p:txBody>
          <a:bodyPr/>
          <a:lstStyle/>
          <a:p>
            <a:r>
              <a:rPr lang="en-GB"/>
              <a:t>Indian Institute of Information Technology Raichur</a:t>
            </a:r>
            <a:endParaRPr lang="en-IN"/>
          </a:p>
        </p:txBody>
      </p:sp>
    </p:spTree>
    <p:extLst>
      <p:ext uri="{BB962C8B-B14F-4D97-AF65-F5344CB8AC3E}">
        <p14:creationId xmlns:p14="http://schemas.microsoft.com/office/powerpoint/2010/main" val="105487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745"/>
            <a:ext cx="10129234" cy="1293366"/>
          </a:xfrm>
        </p:spPr>
        <p:txBody>
          <a:bodyPr>
            <a:normAutofit fontScale="90000"/>
          </a:bodyPr>
          <a:lstStyle/>
          <a:p>
            <a:r>
              <a:rPr lang="en-IN"/>
              <a:t>Results:</a:t>
            </a:r>
            <a:br>
              <a:rPr lang="en-IN">
                <a:cs typeface="Calibri Light"/>
              </a:rPr>
            </a:br>
            <a:r>
              <a:rPr lang="en-IN" sz="1600">
                <a:cs typeface="Calibri Light"/>
              </a:rPr>
              <a:t> </a:t>
            </a:r>
            <a:br>
              <a:rPr lang="en-IN"/>
            </a:br>
            <a:r>
              <a:rPr lang="en-IN" sz="3200"/>
              <a:t>Experiment-1</a:t>
            </a:r>
          </a:p>
        </p:txBody>
      </p:sp>
      <p:sp>
        <p:nvSpPr>
          <p:cNvPr id="3" name="Content Placeholder 2"/>
          <p:cNvSpPr>
            <a:spLocks noGrp="1"/>
          </p:cNvSpPr>
          <p:nvPr>
            <p:ph idx="1"/>
          </p:nvPr>
        </p:nvSpPr>
        <p:spPr>
          <a:xfrm>
            <a:off x="838200" y="1589513"/>
            <a:ext cx="10515600" cy="4351642"/>
          </a:xfrm>
        </p:spPr>
        <p:txBody>
          <a:bodyPr vert="horz" lIns="91440" tIns="45720" rIns="91440" bIns="45720" rtlCol="0" anchor="t">
            <a:normAutofit/>
          </a:bodyPr>
          <a:lstStyle/>
          <a:p>
            <a:pPr marL="0" indent="0">
              <a:buNone/>
            </a:pPr>
            <a:r>
              <a:rPr lang="en-IN" sz="2000">
                <a:cs typeface="Calibri"/>
              </a:rPr>
              <a:t>In this experiment, we have varied the size of the filter and observed the time taken by CPU implementations and GPU Naive implementation.</a:t>
            </a:r>
            <a:endParaRPr lang="en-IN"/>
          </a:p>
          <a:p>
            <a:pPr marL="0" indent="0">
              <a:buNone/>
            </a:pPr>
            <a:endParaRPr lang="en-IN" sz="2000">
              <a:cs typeface="Calibri"/>
            </a:endParaRP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pic>
        <p:nvPicPr>
          <p:cNvPr id="4" name="Picture 4" descr="Chart, scatter chart&#10;&#10;Description automatically generated">
            <a:extLst>
              <a:ext uri="{FF2B5EF4-FFF2-40B4-BE49-F238E27FC236}">
                <a16:creationId xmlns:a16="http://schemas.microsoft.com/office/drawing/2014/main" id="{0F50738E-F292-2F1C-DCFC-9670D93A3FC1}"/>
              </a:ext>
            </a:extLst>
          </p:cNvPr>
          <p:cNvPicPr>
            <a:picLocks noChangeAspect="1"/>
          </p:cNvPicPr>
          <p:nvPr/>
        </p:nvPicPr>
        <p:blipFill>
          <a:blip r:embed="rId3"/>
          <a:stretch>
            <a:fillRect/>
          </a:stretch>
        </p:blipFill>
        <p:spPr>
          <a:xfrm>
            <a:off x="759948" y="2496263"/>
            <a:ext cx="5286776" cy="3193489"/>
          </a:xfrm>
          <a:prstGeom prst="rect">
            <a:avLst/>
          </a:prstGeom>
        </p:spPr>
      </p:pic>
      <p:pic>
        <p:nvPicPr>
          <p:cNvPr id="5" name="Picture 5" descr="Table&#10;&#10;Description automatically generated">
            <a:extLst>
              <a:ext uri="{FF2B5EF4-FFF2-40B4-BE49-F238E27FC236}">
                <a16:creationId xmlns:a16="http://schemas.microsoft.com/office/drawing/2014/main" id="{243FEC7A-2767-643B-B7D3-A17C8E0F26C5}"/>
              </a:ext>
            </a:extLst>
          </p:cNvPr>
          <p:cNvPicPr>
            <a:picLocks noChangeAspect="1"/>
          </p:cNvPicPr>
          <p:nvPr/>
        </p:nvPicPr>
        <p:blipFill>
          <a:blip r:embed="rId4"/>
          <a:stretch>
            <a:fillRect/>
          </a:stretch>
        </p:blipFill>
        <p:spPr>
          <a:xfrm>
            <a:off x="6463049" y="3137466"/>
            <a:ext cx="5351171" cy="1903150"/>
          </a:xfrm>
          <a:prstGeom prst="rect">
            <a:avLst/>
          </a:prstGeom>
        </p:spPr>
      </p:pic>
      <p:sp>
        <p:nvSpPr>
          <p:cNvPr id="6" name="TextBox 5">
            <a:extLst>
              <a:ext uri="{FF2B5EF4-FFF2-40B4-BE49-F238E27FC236}">
                <a16:creationId xmlns:a16="http://schemas.microsoft.com/office/drawing/2014/main" id="{0F00D376-1E7C-6662-AD61-3207101AE6F6}"/>
              </a:ext>
            </a:extLst>
          </p:cNvPr>
          <p:cNvSpPr txBox="1"/>
          <p:nvPr/>
        </p:nvSpPr>
        <p:spPr>
          <a:xfrm>
            <a:off x="6457936" y="5342282"/>
            <a:ext cx="29945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Speedup achieved is </a:t>
            </a:r>
            <a:r>
              <a:rPr lang="en-US" sz="1600" b="1">
                <a:ea typeface="+mn-lt"/>
                <a:cs typeface="+mn-lt"/>
              </a:rPr>
              <a:t>3558.28</a:t>
            </a:r>
            <a:endParaRPr lang="en-US" sz="1600" b="1">
              <a:cs typeface="Calibri"/>
            </a:endParaRPr>
          </a:p>
        </p:txBody>
      </p:sp>
    </p:spTree>
    <p:extLst>
      <p:ext uri="{BB962C8B-B14F-4D97-AF65-F5344CB8AC3E}">
        <p14:creationId xmlns:p14="http://schemas.microsoft.com/office/powerpoint/2010/main" val="2933148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6809-4E0D-E73B-1E92-FEA46B5CD36A}"/>
              </a:ext>
            </a:extLst>
          </p:cNvPr>
          <p:cNvSpPr>
            <a:spLocks noGrp="1"/>
          </p:cNvSpPr>
          <p:nvPr>
            <p:ph type="title"/>
          </p:nvPr>
        </p:nvSpPr>
        <p:spPr>
          <a:xfrm>
            <a:off x="838200" y="365125"/>
            <a:ext cx="10515600" cy="1035789"/>
          </a:xfrm>
        </p:spPr>
        <p:txBody>
          <a:bodyPr>
            <a:normAutofit/>
          </a:bodyPr>
          <a:lstStyle/>
          <a:p>
            <a:r>
              <a:rPr lang="en-US" sz="3200">
                <a:cs typeface="Calibri Light"/>
              </a:rPr>
              <a:t>Experiment-2</a:t>
            </a:r>
          </a:p>
        </p:txBody>
      </p:sp>
      <p:sp>
        <p:nvSpPr>
          <p:cNvPr id="3" name="Content Placeholder 2">
            <a:extLst>
              <a:ext uri="{FF2B5EF4-FFF2-40B4-BE49-F238E27FC236}">
                <a16:creationId xmlns:a16="http://schemas.microsoft.com/office/drawing/2014/main" id="{9DB322B3-BC1C-BCAB-38C6-E9BA8A683799}"/>
              </a:ext>
            </a:extLst>
          </p:cNvPr>
          <p:cNvSpPr>
            <a:spLocks noGrp="1"/>
          </p:cNvSpPr>
          <p:nvPr>
            <p:ph idx="1"/>
          </p:nvPr>
        </p:nvSpPr>
        <p:spPr>
          <a:xfrm>
            <a:off x="891862" y="1460724"/>
            <a:ext cx="10515600" cy="4619647"/>
          </a:xfrm>
        </p:spPr>
        <p:txBody>
          <a:bodyPr vert="horz" lIns="91440" tIns="45720" rIns="91440" bIns="45720" rtlCol="0" anchor="t">
            <a:normAutofit/>
          </a:bodyPr>
          <a:lstStyle/>
          <a:p>
            <a:pPr marL="0" indent="0">
              <a:buNone/>
            </a:pPr>
            <a:r>
              <a:rPr lang="en-US" sz="2000">
                <a:cs typeface="Calibri"/>
              </a:rPr>
              <a:t>In this experiment, we have varied the size of the filter and observed the time taken by different GPU implementations.</a:t>
            </a:r>
          </a:p>
          <a:p>
            <a:pPr marL="0" indent="0">
              <a:buNone/>
            </a:pPr>
            <a:endParaRPr lang="en-US" sz="2000">
              <a:cs typeface="Calibri"/>
            </a:endParaRP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2F277071-8B1F-8046-8699-4B95FBCF1605}"/>
              </a:ext>
            </a:extLst>
          </p:cNvPr>
          <p:cNvSpPr>
            <a:spLocks noGrp="1"/>
          </p:cNvSpPr>
          <p:nvPr>
            <p:ph type="ftr" sz="quarter" idx="11"/>
          </p:nvPr>
        </p:nvSpPr>
        <p:spPr/>
        <p:txBody>
          <a:bodyPr/>
          <a:lstStyle/>
          <a:p>
            <a:r>
              <a:rPr lang="en-GB"/>
              <a:t>Indian Institute of Information Technology Raichur</a:t>
            </a:r>
            <a:endParaRPr lang="en-IN"/>
          </a:p>
        </p:txBody>
      </p:sp>
      <p:pic>
        <p:nvPicPr>
          <p:cNvPr id="5" name="Picture 5" descr="Chart, scatter chart&#10;&#10;Description automatically generated">
            <a:extLst>
              <a:ext uri="{FF2B5EF4-FFF2-40B4-BE49-F238E27FC236}">
                <a16:creationId xmlns:a16="http://schemas.microsoft.com/office/drawing/2014/main" id="{3DCB7699-0D1F-911D-C35D-469B46D2D413}"/>
              </a:ext>
            </a:extLst>
          </p:cNvPr>
          <p:cNvPicPr>
            <a:picLocks noChangeAspect="1"/>
          </p:cNvPicPr>
          <p:nvPr/>
        </p:nvPicPr>
        <p:blipFill>
          <a:blip r:embed="rId2"/>
          <a:stretch>
            <a:fillRect/>
          </a:stretch>
        </p:blipFill>
        <p:spPr>
          <a:xfrm>
            <a:off x="839273" y="2488557"/>
            <a:ext cx="5426298" cy="3319029"/>
          </a:xfrm>
          <a:prstGeom prst="rect">
            <a:avLst/>
          </a:prstGeom>
        </p:spPr>
      </p:pic>
      <p:pic>
        <p:nvPicPr>
          <p:cNvPr id="6" name="Picture 6" descr="Table&#10;&#10;Description automatically generated">
            <a:extLst>
              <a:ext uri="{FF2B5EF4-FFF2-40B4-BE49-F238E27FC236}">
                <a16:creationId xmlns:a16="http://schemas.microsoft.com/office/drawing/2014/main" id="{DD07624E-65CC-CBAE-9318-817821001B6D}"/>
              </a:ext>
            </a:extLst>
          </p:cNvPr>
          <p:cNvPicPr>
            <a:picLocks noChangeAspect="1"/>
          </p:cNvPicPr>
          <p:nvPr/>
        </p:nvPicPr>
        <p:blipFill>
          <a:blip r:embed="rId3"/>
          <a:stretch>
            <a:fillRect/>
          </a:stretch>
        </p:blipFill>
        <p:spPr>
          <a:xfrm>
            <a:off x="6766690" y="3074989"/>
            <a:ext cx="5093594" cy="2149686"/>
          </a:xfrm>
          <a:prstGeom prst="rect">
            <a:avLst/>
          </a:prstGeom>
        </p:spPr>
      </p:pic>
    </p:spTree>
    <p:extLst>
      <p:ext uri="{BB962C8B-B14F-4D97-AF65-F5344CB8AC3E}">
        <p14:creationId xmlns:p14="http://schemas.microsoft.com/office/powerpoint/2010/main" val="1444626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6E7D-EE9B-A26B-E733-7758E28BA272}"/>
              </a:ext>
            </a:extLst>
          </p:cNvPr>
          <p:cNvSpPr>
            <a:spLocks noGrp="1"/>
          </p:cNvSpPr>
          <p:nvPr>
            <p:ph type="title"/>
          </p:nvPr>
        </p:nvSpPr>
        <p:spPr>
          <a:xfrm>
            <a:off x="838200" y="193407"/>
            <a:ext cx="10515600" cy="1325563"/>
          </a:xfrm>
        </p:spPr>
        <p:txBody>
          <a:bodyPr>
            <a:normAutofit/>
          </a:bodyPr>
          <a:lstStyle/>
          <a:p>
            <a:r>
              <a:rPr lang="en-US" sz="3200">
                <a:cs typeface="Calibri Light"/>
              </a:rPr>
              <a:t>Experiment-3</a:t>
            </a:r>
          </a:p>
        </p:txBody>
      </p:sp>
      <p:sp>
        <p:nvSpPr>
          <p:cNvPr id="3" name="Content Placeholder 2">
            <a:extLst>
              <a:ext uri="{FF2B5EF4-FFF2-40B4-BE49-F238E27FC236}">
                <a16:creationId xmlns:a16="http://schemas.microsoft.com/office/drawing/2014/main" id="{0B2A854E-FDCF-CFCD-2DA1-7732D098C735}"/>
              </a:ext>
            </a:extLst>
          </p:cNvPr>
          <p:cNvSpPr>
            <a:spLocks noGrp="1"/>
          </p:cNvSpPr>
          <p:nvPr>
            <p:ph idx="1"/>
          </p:nvPr>
        </p:nvSpPr>
        <p:spPr>
          <a:xfrm>
            <a:off x="838200" y="1568048"/>
            <a:ext cx="10515600" cy="4351338"/>
          </a:xfrm>
        </p:spPr>
        <p:txBody>
          <a:bodyPr vert="horz" lIns="91440" tIns="45720" rIns="91440" bIns="45720" rtlCol="0" anchor="t">
            <a:normAutofit/>
          </a:bodyPr>
          <a:lstStyle/>
          <a:p>
            <a:pPr marL="0" indent="0">
              <a:buNone/>
            </a:pPr>
            <a:r>
              <a:rPr lang="en-US" sz="2000">
                <a:cs typeface="Calibri"/>
              </a:rPr>
              <a:t>In this experiment, we have observed the time taken by CPU and GPU implementations of Adaptive bilateral filter with varying kernel size.</a:t>
            </a:r>
          </a:p>
        </p:txBody>
      </p:sp>
      <p:sp>
        <p:nvSpPr>
          <p:cNvPr id="4" name="Footer Placeholder 3">
            <a:extLst>
              <a:ext uri="{FF2B5EF4-FFF2-40B4-BE49-F238E27FC236}">
                <a16:creationId xmlns:a16="http://schemas.microsoft.com/office/drawing/2014/main" id="{4C897499-1BE2-D47F-C005-17808FA4FE0A}"/>
              </a:ext>
            </a:extLst>
          </p:cNvPr>
          <p:cNvSpPr>
            <a:spLocks noGrp="1"/>
          </p:cNvSpPr>
          <p:nvPr>
            <p:ph type="ftr" sz="quarter" idx="11"/>
          </p:nvPr>
        </p:nvSpPr>
        <p:spPr/>
        <p:txBody>
          <a:bodyPr/>
          <a:lstStyle/>
          <a:p>
            <a:r>
              <a:rPr lang="en-GB"/>
              <a:t>Indian Institute of Information Technology Raichur</a:t>
            </a:r>
            <a:endParaRPr lang="en-IN"/>
          </a:p>
        </p:txBody>
      </p:sp>
      <p:pic>
        <p:nvPicPr>
          <p:cNvPr id="5" name="Picture 5" descr="Chart, scatter chart&#10;&#10;Description automatically generated">
            <a:extLst>
              <a:ext uri="{FF2B5EF4-FFF2-40B4-BE49-F238E27FC236}">
                <a16:creationId xmlns:a16="http://schemas.microsoft.com/office/drawing/2014/main" id="{893923B7-E8AC-A8C9-4A79-BAC3669A4BA0}"/>
              </a:ext>
            </a:extLst>
          </p:cNvPr>
          <p:cNvPicPr>
            <a:picLocks noChangeAspect="1"/>
          </p:cNvPicPr>
          <p:nvPr/>
        </p:nvPicPr>
        <p:blipFill>
          <a:blip r:embed="rId2"/>
          <a:stretch>
            <a:fillRect/>
          </a:stretch>
        </p:blipFill>
        <p:spPr>
          <a:xfrm>
            <a:off x="774880" y="2355922"/>
            <a:ext cx="6241960" cy="3702351"/>
          </a:xfrm>
          <a:prstGeom prst="rect">
            <a:avLst/>
          </a:prstGeom>
        </p:spPr>
      </p:pic>
      <p:pic>
        <p:nvPicPr>
          <p:cNvPr id="6" name="Picture 6" descr="Table&#10;&#10;Description automatically generated">
            <a:extLst>
              <a:ext uri="{FF2B5EF4-FFF2-40B4-BE49-F238E27FC236}">
                <a16:creationId xmlns:a16="http://schemas.microsoft.com/office/drawing/2014/main" id="{E6BAE2B5-6359-DEB8-9B29-DEEC7C6DB105}"/>
              </a:ext>
            </a:extLst>
          </p:cNvPr>
          <p:cNvPicPr>
            <a:picLocks noChangeAspect="1"/>
          </p:cNvPicPr>
          <p:nvPr/>
        </p:nvPicPr>
        <p:blipFill>
          <a:blip r:embed="rId3"/>
          <a:stretch>
            <a:fillRect/>
          </a:stretch>
        </p:blipFill>
        <p:spPr>
          <a:xfrm>
            <a:off x="7386032" y="3427646"/>
            <a:ext cx="4567707" cy="1644767"/>
          </a:xfrm>
          <a:prstGeom prst="rect">
            <a:avLst/>
          </a:prstGeom>
        </p:spPr>
      </p:pic>
      <p:sp>
        <p:nvSpPr>
          <p:cNvPr id="8" name="TextBox 7">
            <a:extLst>
              <a:ext uri="{FF2B5EF4-FFF2-40B4-BE49-F238E27FC236}">
                <a16:creationId xmlns:a16="http://schemas.microsoft.com/office/drawing/2014/main" id="{D3AE3D64-BA98-058C-9790-29AB22A92A01}"/>
              </a:ext>
            </a:extLst>
          </p:cNvPr>
          <p:cNvSpPr txBox="1"/>
          <p:nvPr/>
        </p:nvSpPr>
        <p:spPr>
          <a:xfrm>
            <a:off x="7384905" y="5397272"/>
            <a:ext cx="29945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Speedup achieved is </a:t>
            </a:r>
            <a:r>
              <a:rPr lang="en-US" sz="1600" b="1">
                <a:solidFill>
                  <a:srgbClr val="000000"/>
                </a:solidFill>
                <a:latin typeface="Calibri"/>
                <a:cs typeface="Calibri"/>
              </a:rPr>
              <a:t>2293.8</a:t>
            </a:r>
          </a:p>
        </p:txBody>
      </p:sp>
    </p:spTree>
    <p:extLst>
      <p:ext uri="{BB962C8B-B14F-4D97-AF65-F5344CB8AC3E}">
        <p14:creationId xmlns:p14="http://schemas.microsoft.com/office/powerpoint/2010/main" val="2208139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A7B3-D38C-3E8A-6402-F5CC01D68C63}"/>
              </a:ext>
            </a:extLst>
          </p:cNvPr>
          <p:cNvSpPr>
            <a:spLocks noGrp="1"/>
          </p:cNvSpPr>
          <p:nvPr>
            <p:ph type="title"/>
          </p:nvPr>
        </p:nvSpPr>
        <p:spPr>
          <a:xfrm>
            <a:off x="838200" y="232603"/>
            <a:ext cx="10515600" cy="1325563"/>
          </a:xfrm>
        </p:spPr>
        <p:txBody>
          <a:bodyPr>
            <a:normAutofit/>
          </a:bodyPr>
          <a:lstStyle/>
          <a:p>
            <a:r>
              <a:rPr lang="en-US" sz="3200">
                <a:cs typeface="Calibri Light"/>
              </a:rPr>
              <a:t>Experiment-4</a:t>
            </a:r>
          </a:p>
        </p:txBody>
      </p:sp>
      <p:sp>
        <p:nvSpPr>
          <p:cNvPr id="3" name="Content Placeholder 2">
            <a:extLst>
              <a:ext uri="{FF2B5EF4-FFF2-40B4-BE49-F238E27FC236}">
                <a16:creationId xmlns:a16="http://schemas.microsoft.com/office/drawing/2014/main" id="{F9673A67-FE4A-CFE7-CA93-ED2AB5F4F7A6}"/>
              </a:ext>
            </a:extLst>
          </p:cNvPr>
          <p:cNvSpPr>
            <a:spLocks noGrp="1"/>
          </p:cNvSpPr>
          <p:nvPr>
            <p:ph idx="1"/>
          </p:nvPr>
        </p:nvSpPr>
        <p:spPr>
          <a:xfrm>
            <a:off x="838200" y="1560582"/>
            <a:ext cx="10515600" cy="4616381"/>
          </a:xfrm>
        </p:spPr>
        <p:txBody>
          <a:bodyPr vert="horz" lIns="91440" tIns="45720" rIns="91440" bIns="45720" rtlCol="0" anchor="t">
            <a:normAutofit/>
          </a:bodyPr>
          <a:lstStyle/>
          <a:p>
            <a:pPr marL="0" indent="0">
              <a:buNone/>
            </a:pPr>
            <a:r>
              <a:rPr lang="en-US" sz="2000">
                <a:cs typeface="Calibri"/>
              </a:rPr>
              <a:t>In this experiment, we have varied the size of filter and observed the time taken by different GPU variations of Adaptive bilateral filter.</a:t>
            </a:r>
          </a:p>
          <a:p>
            <a:pPr marL="0" indent="0">
              <a:buNone/>
            </a:pPr>
            <a:endParaRPr lang="en-US" sz="2000">
              <a:cs typeface="Calibri"/>
            </a:endParaRPr>
          </a:p>
        </p:txBody>
      </p:sp>
      <p:sp>
        <p:nvSpPr>
          <p:cNvPr id="4" name="Footer Placeholder 3">
            <a:extLst>
              <a:ext uri="{FF2B5EF4-FFF2-40B4-BE49-F238E27FC236}">
                <a16:creationId xmlns:a16="http://schemas.microsoft.com/office/drawing/2014/main" id="{8D48FEEE-27E3-79E6-059B-9527826E6E86}"/>
              </a:ext>
            </a:extLst>
          </p:cNvPr>
          <p:cNvSpPr>
            <a:spLocks noGrp="1"/>
          </p:cNvSpPr>
          <p:nvPr>
            <p:ph type="ftr" sz="quarter" idx="11"/>
          </p:nvPr>
        </p:nvSpPr>
        <p:spPr/>
        <p:txBody>
          <a:bodyPr/>
          <a:lstStyle/>
          <a:p>
            <a:r>
              <a:rPr lang="en-GB"/>
              <a:t>Indian Institute of Information Technology Raichur</a:t>
            </a:r>
            <a:endParaRPr lang="en-IN"/>
          </a:p>
        </p:txBody>
      </p:sp>
      <p:pic>
        <p:nvPicPr>
          <p:cNvPr id="5" name="Picture 5" descr="Chart, scatter chart&#10;&#10;Description automatically generated">
            <a:extLst>
              <a:ext uri="{FF2B5EF4-FFF2-40B4-BE49-F238E27FC236}">
                <a16:creationId xmlns:a16="http://schemas.microsoft.com/office/drawing/2014/main" id="{7055184A-50C2-FE3C-DD75-20F802689353}"/>
              </a:ext>
            </a:extLst>
          </p:cNvPr>
          <p:cNvPicPr>
            <a:picLocks noChangeAspect="1"/>
          </p:cNvPicPr>
          <p:nvPr/>
        </p:nvPicPr>
        <p:blipFill>
          <a:blip r:embed="rId2"/>
          <a:stretch>
            <a:fillRect/>
          </a:stretch>
        </p:blipFill>
        <p:spPr>
          <a:xfrm>
            <a:off x="839274" y="2484740"/>
            <a:ext cx="5458495" cy="3197872"/>
          </a:xfrm>
          <a:prstGeom prst="rect">
            <a:avLst/>
          </a:prstGeom>
        </p:spPr>
      </p:pic>
      <p:pic>
        <p:nvPicPr>
          <p:cNvPr id="6" name="Picture 6" descr="Table&#10;&#10;Description automatically generated">
            <a:extLst>
              <a:ext uri="{FF2B5EF4-FFF2-40B4-BE49-F238E27FC236}">
                <a16:creationId xmlns:a16="http://schemas.microsoft.com/office/drawing/2014/main" id="{E2497E90-6FFF-C10D-7B22-D7A128565510}"/>
              </a:ext>
            </a:extLst>
          </p:cNvPr>
          <p:cNvPicPr>
            <a:picLocks noChangeAspect="1"/>
          </p:cNvPicPr>
          <p:nvPr/>
        </p:nvPicPr>
        <p:blipFill>
          <a:blip r:embed="rId3"/>
          <a:stretch>
            <a:fillRect/>
          </a:stretch>
        </p:blipFill>
        <p:spPr>
          <a:xfrm>
            <a:off x="6613301" y="3327506"/>
            <a:ext cx="4739425" cy="1909439"/>
          </a:xfrm>
          <a:prstGeom prst="rect">
            <a:avLst/>
          </a:prstGeom>
        </p:spPr>
      </p:pic>
      <p:sp>
        <p:nvSpPr>
          <p:cNvPr id="8" name="TextBox 7">
            <a:extLst>
              <a:ext uri="{FF2B5EF4-FFF2-40B4-BE49-F238E27FC236}">
                <a16:creationId xmlns:a16="http://schemas.microsoft.com/office/drawing/2014/main" id="{75A39C30-92F0-867A-5A9B-6716C4048F9B}"/>
              </a:ext>
            </a:extLst>
          </p:cNvPr>
          <p:cNvSpPr txBox="1"/>
          <p:nvPr/>
        </p:nvSpPr>
        <p:spPr>
          <a:xfrm>
            <a:off x="6457936" y="5342282"/>
            <a:ext cx="4557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Speedup achieved by optimized method is </a:t>
            </a:r>
            <a:r>
              <a:rPr lang="en-US" sz="1600" b="1">
                <a:solidFill>
                  <a:srgbClr val="000000"/>
                </a:solidFill>
                <a:latin typeface="Calibri"/>
                <a:ea typeface="+mn-lt"/>
                <a:cs typeface="Calibri"/>
              </a:rPr>
              <a:t>4807.35</a:t>
            </a:r>
            <a:endParaRPr lang="en-US" sz="1600" b="1">
              <a:solidFill>
                <a:srgbClr val="000000"/>
              </a:solidFill>
              <a:latin typeface="Calibri"/>
              <a:cs typeface="Calibri"/>
            </a:endParaRPr>
          </a:p>
        </p:txBody>
      </p:sp>
    </p:spTree>
    <p:extLst>
      <p:ext uri="{BB962C8B-B14F-4D97-AF65-F5344CB8AC3E}">
        <p14:creationId xmlns:p14="http://schemas.microsoft.com/office/powerpoint/2010/main" val="2695748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3AAA-2810-745E-BC30-3D09E5BCBBDF}"/>
              </a:ext>
            </a:extLst>
          </p:cNvPr>
          <p:cNvSpPr>
            <a:spLocks noGrp="1"/>
          </p:cNvSpPr>
          <p:nvPr>
            <p:ph type="title"/>
          </p:nvPr>
        </p:nvSpPr>
        <p:spPr>
          <a:xfrm>
            <a:off x="838200" y="268533"/>
            <a:ext cx="10515600" cy="1325563"/>
          </a:xfrm>
        </p:spPr>
        <p:txBody>
          <a:bodyPr>
            <a:normAutofit/>
          </a:bodyPr>
          <a:lstStyle/>
          <a:p>
            <a:r>
              <a:rPr lang="en-US" sz="3200">
                <a:cs typeface="Calibri Light"/>
              </a:rPr>
              <a:t>Experiment-5</a:t>
            </a:r>
          </a:p>
        </p:txBody>
      </p:sp>
      <p:sp>
        <p:nvSpPr>
          <p:cNvPr id="3" name="Content Placeholder 2">
            <a:extLst>
              <a:ext uri="{FF2B5EF4-FFF2-40B4-BE49-F238E27FC236}">
                <a16:creationId xmlns:a16="http://schemas.microsoft.com/office/drawing/2014/main" id="{8920744B-72EC-07F0-7F60-B60CEE898311}"/>
              </a:ext>
            </a:extLst>
          </p:cNvPr>
          <p:cNvSpPr>
            <a:spLocks noGrp="1"/>
          </p:cNvSpPr>
          <p:nvPr>
            <p:ph idx="1"/>
          </p:nvPr>
        </p:nvSpPr>
        <p:spPr>
          <a:xfrm>
            <a:off x="838200" y="1600245"/>
            <a:ext cx="10515600" cy="4576718"/>
          </a:xfrm>
        </p:spPr>
        <p:txBody>
          <a:bodyPr vert="horz" lIns="91440" tIns="45720" rIns="91440" bIns="45720" rtlCol="0" anchor="t">
            <a:normAutofit/>
          </a:bodyPr>
          <a:lstStyle/>
          <a:p>
            <a:pPr marL="0" indent="0">
              <a:buNone/>
            </a:pPr>
            <a:r>
              <a:rPr lang="en-US" sz="2000">
                <a:cs typeface="Calibri"/>
              </a:rPr>
              <a:t>In this experiment, we have compared the time taken by different GPU variations of NL-means bilateral filter.</a:t>
            </a:r>
          </a:p>
        </p:txBody>
      </p:sp>
      <p:sp>
        <p:nvSpPr>
          <p:cNvPr id="4" name="Footer Placeholder 3">
            <a:extLst>
              <a:ext uri="{FF2B5EF4-FFF2-40B4-BE49-F238E27FC236}">
                <a16:creationId xmlns:a16="http://schemas.microsoft.com/office/drawing/2014/main" id="{CDCE1CA8-4904-E866-40C4-66F23B57B3E0}"/>
              </a:ext>
            </a:extLst>
          </p:cNvPr>
          <p:cNvSpPr>
            <a:spLocks noGrp="1"/>
          </p:cNvSpPr>
          <p:nvPr>
            <p:ph type="ftr" sz="quarter" idx="11"/>
          </p:nvPr>
        </p:nvSpPr>
        <p:spPr/>
        <p:txBody>
          <a:bodyPr/>
          <a:lstStyle/>
          <a:p>
            <a:r>
              <a:rPr lang="en-GB"/>
              <a:t>Indian Institute of Information Technology Raichur</a:t>
            </a:r>
            <a:endParaRPr lang="en-IN"/>
          </a:p>
        </p:txBody>
      </p:sp>
      <p:pic>
        <p:nvPicPr>
          <p:cNvPr id="5" name="Picture 5" descr="Chart, scatter chart&#10;&#10;Description automatically generated">
            <a:extLst>
              <a:ext uri="{FF2B5EF4-FFF2-40B4-BE49-F238E27FC236}">
                <a16:creationId xmlns:a16="http://schemas.microsoft.com/office/drawing/2014/main" id="{8EE3F00E-28E2-C9C4-BCD5-46B8C5F7198E}"/>
              </a:ext>
            </a:extLst>
          </p:cNvPr>
          <p:cNvPicPr>
            <a:picLocks noChangeAspect="1"/>
          </p:cNvPicPr>
          <p:nvPr/>
        </p:nvPicPr>
        <p:blipFill>
          <a:blip r:embed="rId2"/>
          <a:stretch>
            <a:fillRect/>
          </a:stretch>
        </p:blipFill>
        <p:spPr>
          <a:xfrm>
            <a:off x="785613" y="2534424"/>
            <a:ext cx="5941452" cy="3484872"/>
          </a:xfrm>
          <a:prstGeom prst="rect">
            <a:avLst/>
          </a:prstGeom>
        </p:spPr>
      </p:pic>
      <p:pic>
        <p:nvPicPr>
          <p:cNvPr id="6" name="Picture 6">
            <a:extLst>
              <a:ext uri="{FF2B5EF4-FFF2-40B4-BE49-F238E27FC236}">
                <a16:creationId xmlns:a16="http://schemas.microsoft.com/office/drawing/2014/main" id="{9E8B3825-5A64-4141-9071-9AA47ED2F5FD}"/>
              </a:ext>
            </a:extLst>
          </p:cNvPr>
          <p:cNvPicPr>
            <a:picLocks noChangeAspect="1"/>
          </p:cNvPicPr>
          <p:nvPr/>
        </p:nvPicPr>
        <p:blipFill>
          <a:blip r:embed="rId3"/>
          <a:stretch>
            <a:fillRect/>
          </a:stretch>
        </p:blipFill>
        <p:spPr>
          <a:xfrm>
            <a:off x="7064062" y="3647667"/>
            <a:ext cx="4868214" cy="1698413"/>
          </a:xfrm>
          <a:prstGeom prst="rect">
            <a:avLst/>
          </a:prstGeom>
        </p:spPr>
      </p:pic>
    </p:spTree>
    <p:extLst>
      <p:ext uri="{BB962C8B-B14F-4D97-AF65-F5344CB8AC3E}">
        <p14:creationId xmlns:p14="http://schemas.microsoft.com/office/powerpoint/2010/main" val="1858463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3AAA-2810-745E-BC30-3D09E5BCBBDF}"/>
              </a:ext>
            </a:extLst>
          </p:cNvPr>
          <p:cNvSpPr>
            <a:spLocks noGrp="1"/>
          </p:cNvSpPr>
          <p:nvPr>
            <p:ph type="title"/>
          </p:nvPr>
        </p:nvSpPr>
        <p:spPr>
          <a:xfrm>
            <a:off x="838200" y="268533"/>
            <a:ext cx="10515600" cy="1325563"/>
          </a:xfrm>
        </p:spPr>
        <p:txBody>
          <a:bodyPr>
            <a:normAutofit/>
          </a:bodyPr>
          <a:lstStyle/>
          <a:p>
            <a:r>
              <a:rPr lang="en-US" sz="3200">
                <a:cs typeface="Calibri Light"/>
              </a:rPr>
              <a:t>Experiment-6</a:t>
            </a:r>
          </a:p>
        </p:txBody>
      </p:sp>
      <p:sp>
        <p:nvSpPr>
          <p:cNvPr id="3" name="Content Placeholder 2">
            <a:extLst>
              <a:ext uri="{FF2B5EF4-FFF2-40B4-BE49-F238E27FC236}">
                <a16:creationId xmlns:a16="http://schemas.microsoft.com/office/drawing/2014/main" id="{8920744B-72EC-07F0-7F60-B60CEE898311}"/>
              </a:ext>
            </a:extLst>
          </p:cNvPr>
          <p:cNvSpPr>
            <a:spLocks noGrp="1"/>
          </p:cNvSpPr>
          <p:nvPr>
            <p:ph idx="1"/>
          </p:nvPr>
        </p:nvSpPr>
        <p:spPr>
          <a:xfrm>
            <a:off x="838200" y="1600245"/>
            <a:ext cx="10515600" cy="4576718"/>
          </a:xfrm>
        </p:spPr>
        <p:txBody>
          <a:bodyPr vert="horz" lIns="91440" tIns="45720" rIns="91440" bIns="45720" rtlCol="0" anchor="t">
            <a:normAutofit/>
          </a:bodyPr>
          <a:lstStyle/>
          <a:p>
            <a:pPr marL="0" indent="0">
              <a:buNone/>
            </a:pPr>
            <a:r>
              <a:rPr lang="en-US" sz="2000">
                <a:cs typeface="Calibri"/>
              </a:rPr>
              <a:t>In this experiment, we have varied the filter size and observed the time taken by bilateral, adaptive and NL-means bilateral filter.</a:t>
            </a:r>
          </a:p>
        </p:txBody>
      </p:sp>
      <p:sp>
        <p:nvSpPr>
          <p:cNvPr id="4" name="Footer Placeholder 3">
            <a:extLst>
              <a:ext uri="{FF2B5EF4-FFF2-40B4-BE49-F238E27FC236}">
                <a16:creationId xmlns:a16="http://schemas.microsoft.com/office/drawing/2014/main" id="{CDCE1CA8-4904-E866-40C4-66F23B57B3E0}"/>
              </a:ext>
            </a:extLst>
          </p:cNvPr>
          <p:cNvSpPr>
            <a:spLocks noGrp="1"/>
          </p:cNvSpPr>
          <p:nvPr>
            <p:ph type="ftr" sz="quarter" idx="11"/>
          </p:nvPr>
        </p:nvSpPr>
        <p:spPr/>
        <p:txBody>
          <a:bodyPr/>
          <a:lstStyle/>
          <a:p>
            <a:r>
              <a:rPr lang="en-GB"/>
              <a:t>Indian Institute of Information Technology Raichur</a:t>
            </a:r>
            <a:endParaRPr lang="en-IN"/>
          </a:p>
        </p:txBody>
      </p:sp>
      <p:pic>
        <p:nvPicPr>
          <p:cNvPr id="7" name="Picture 7" descr="Chart, scatter chart&#10;&#10;Description automatically generated">
            <a:extLst>
              <a:ext uri="{FF2B5EF4-FFF2-40B4-BE49-F238E27FC236}">
                <a16:creationId xmlns:a16="http://schemas.microsoft.com/office/drawing/2014/main" id="{0A369C3C-E3AC-1649-A555-8AA75ED2B033}"/>
              </a:ext>
            </a:extLst>
          </p:cNvPr>
          <p:cNvPicPr>
            <a:picLocks noChangeAspect="1"/>
          </p:cNvPicPr>
          <p:nvPr/>
        </p:nvPicPr>
        <p:blipFill>
          <a:blip r:embed="rId2"/>
          <a:stretch>
            <a:fillRect/>
          </a:stretch>
        </p:blipFill>
        <p:spPr>
          <a:xfrm>
            <a:off x="892936" y="2492650"/>
            <a:ext cx="5565819" cy="3364502"/>
          </a:xfrm>
          <a:prstGeom prst="rect">
            <a:avLst/>
          </a:prstGeom>
        </p:spPr>
      </p:pic>
      <p:pic>
        <p:nvPicPr>
          <p:cNvPr id="8" name="Picture 8" descr="Table&#10;&#10;Description automatically generated">
            <a:extLst>
              <a:ext uri="{FF2B5EF4-FFF2-40B4-BE49-F238E27FC236}">
                <a16:creationId xmlns:a16="http://schemas.microsoft.com/office/drawing/2014/main" id="{7A8B73B0-9412-A550-F891-D171D41382D6}"/>
              </a:ext>
            </a:extLst>
          </p:cNvPr>
          <p:cNvPicPr>
            <a:picLocks noChangeAspect="1"/>
          </p:cNvPicPr>
          <p:nvPr/>
        </p:nvPicPr>
        <p:blipFill>
          <a:blip r:embed="rId3"/>
          <a:stretch>
            <a:fillRect/>
          </a:stretch>
        </p:blipFill>
        <p:spPr>
          <a:xfrm>
            <a:off x="6763555" y="3430329"/>
            <a:ext cx="5039932" cy="1564273"/>
          </a:xfrm>
          <a:prstGeom prst="rect">
            <a:avLst/>
          </a:prstGeom>
        </p:spPr>
      </p:pic>
    </p:spTree>
    <p:extLst>
      <p:ext uri="{BB962C8B-B14F-4D97-AF65-F5344CB8AC3E}">
        <p14:creationId xmlns:p14="http://schemas.microsoft.com/office/powerpoint/2010/main" val="2744903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74EC2-176A-6DCD-8198-7C7481418831}"/>
              </a:ext>
            </a:extLst>
          </p:cNvPr>
          <p:cNvSpPr>
            <a:spLocks noGrp="1"/>
          </p:cNvSpPr>
          <p:nvPr>
            <p:ph type="title"/>
          </p:nvPr>
        </p:nvSpPr>
        <p:spPr/>
        <p:txBody>
          <a:bodyPr/>
          <a:lstStyle/>
          <a:p>
            <a:r>
              <a:rPr lang="en-US">
                <a:cs typeface="Calibri Light"/>
              </a:rPr>
              <a:t>PSNR Comparisions</a:t>
            </a:r>
            <a:endParaRPr lang="en-US"/>
          </a:p>
        </p:txBody>
      </p:sp>
      <p:sp>
        <p:nvSpPr>
          <p:cNvPr id="3" name="Content Placeholder 2">
            <a:extLst>
              <a:ext uri="{FF2B5EF4-FFF2-40B4-BE49-F238E27FC236}">
                <a16:creationId xmlns:a16="http://schemas.microsoft.com/office/drawing/2014/main" id="{A17B138E-35A1-5337-EB1F-1A070701AF0D}"/>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1B0F630D-EECF-8498-7C78-CBD7A2338750}"/>
              </a:ext>
            </a:extLst>
          </p:cNvPr>
          <p:cNvSpPr>
            <a:spLocks noGrp="1"/>
          </p:cNvSpPr>
          <p:nvPr>
            <p:ph type="ftr" sz="quarter" idx="11"/>
          </p:nvPr>
        </p:nvSpPr>
        <p:spPr/>
        <p:txBody>
          <a:bodyPr/>
          <a:lstStyle/>
          <a:p>
            <a:r>
              <a:rPr lang="en-GB"/>
              <a:t>Indian Institute of Information Technology Raichur</a:t>
            </a:r>
            <a:endParaRPr lang="en-IN"/>
          </a:p>
        </p:txBody>
      </p:sp>
      <p:graphicFrame>
        <p:nvGraphicFramePr>
          <p:cNvPr id="5" name="Table 5">
            <a:extLst>
              <a:ext uri="{FF2B5EF4-FFF2-40B4-BE49-F238E27FC236}">
                <a16:creationId xmlns:a16="http://schemas.microsoft.com/office/drawing/2014/main" id="{0EB1C2F1-81C8-D737-3FDB-304B94F3A386}"/>
              </a:ext>
            </a:extLst>
          </p:cNvPr>
          <p:cNvGraphicFramePr>
            <a:graphicFrameLocks noGrp="1"/>
          </p:cNvGraphicFramePr>
          <p:nvPr>
            <p:extLst>
              <p:ext uri="{D42A27DB-BD31-4B8C-83A1-F6EECF244321}">
                <p14:modId xmlns:p14="http://schemas.microsoft.com/office/powerpoint/2010/main" val="845582681"/>
              </p:ext>
            </p:extLst>
          </p:nvPr>
        </p:nvGraphicFramePr>
        <p:xfrm>
          <a:off x="1481593" y="2329202"/>
          <a:ext cx="9317905" cy="2966720"/>
        </p:xfrm>
        <a:graphic>
          <a:graphicData uri="http://schemas.openxmlformats.org/drawingml/2006/table">
            <a:tbl>
              <a:tblPr firstRow="1" bandRow="1">
                <a:tableStyleId>{5C22544A-7EE6-4342-B048-85BDC9FD1C3A}</a:tableStyleId>
              </a:tblPr>
              <a:tblGrid>
                <a:gridCol w="1760054">
                  <a:extLst>
                    <a:ext uri="{9D8B030D-6E8A-4147-A177-3AD203B41FA5}">
                      <a16:colId xmlns:a16="http://schemas.microsoft.com/office/drawing/2014/main" val="3818553460"/>
                    </a:ext>
                  </a:extLst>
                </a:gridCol>
                <a:gridCol w="1977472">
                  <a:extLst>
                    <a:ext uri="{9D8B030D-6E8A-4147-A177-3AD203B41FA5}">
                      <a16:colId xmlns:a16="http://schemas.microsoft.com/office/drawing/2014/main" val="2319699750"/>
                    </a:ext>
                  </a:extLst>
                </a:gridCol>
                <a:gridCol w="2205244">
                  <a:extLst>
                    <a:ext uri="{9D8B030D-6E8A-4147-A177-3AD203B41FA5}">
                      <a16:colId xmlns:a16="http://schemas.microsoft.com/office/drawing/2014/main" val="1672763474"/>
                    </a:ext>
                  </a:extLst>
                </a:gridCol>
                <a:gridCol w="3375135">
                  <a:extLst>
                    <a:ext uri="{9D8B030D-6E8A-4147-A177-3AD203B41FA5}">
                      <a16:colId xmlns:a16="http://schemas.microsoft.com/office/drawing/2014/main" val="185616183"/>
                    </a:ext>
                  </a:extLst>
                </a:gridCol>
              </a:tblGrid>
              <a:tr h="370840">
                <a:tc>
                  <a:txBody>
                    <a:bodyPr/>
                    <a:lstStyle/>
                    <a:p>
                      <a:pPr algn="ctr"/>
                      <a:r>
                        <a:rPr lang="en-US"/>
                        <a:t>Filter Radius</a:t>
                      </a:r>
                    </a:p>
                  </a:txBody>
                  <a:tcPr/>
                </a:tc>
                <a:tc>
                  <a:txBody>
                    <a:bodyPr/>
                    <a:lstStyle/>
                    <a:p>
                      <a:pPr algn="ctr"/>
                      <a:r>
                        <a:rPr lang="en-US"/>
                        <a:t>Bilateral</a:t>
                      </a:r>
                    </a:p>
                  </a:txBody>
                  <a:tcPr/>
                </a:tc>
                <a:tc>
                  <a:txBody>
                    <a:bodyPr/>
                    <a:lstStyle/>
                    <a:p>
                      <a:pPr algn="ctr"/>
                      <a:r>
                        <a:rPr lang="en-US"/>
                        <a:t>Adaptive Bilateral</a:t>
                      </a:r>
                    </a:p>
                  </a:txBody>
                  <a:tcPr/>
                </a:tc>
                <a:tc>
                  <a:txBody>
                    <a:bodyPr/>
                    <a:lstStyle/>
                    <a:p>
                      <a:pPr algn="ctr"/>
                      <a:r>
                        <a:rPr lang="en-US"/>
                        <a:t>NL means + Bilateral</a:t>
                      </a:r>
                    </a:p>
                  </a:txBody>
                  <a:tcPr/>
                </a:tc>
                <a:extLst>
                  <a:ext uri="{0D108BD9-81ED-4DB2-BD59-A6C34878D82A}">
                    <a16:rowId xmlns:a16="http://schemas.microsoft.com/office/drawing/2014/main" val="223989558"/>
                  </a:ext>
                </a:extLst>
              </a:tr>
              <a:tr h="370840">
                <a:tc>
                  <a:txBody>
                    <a:bodyPr/>
                    <a:lstStyle/>
                    <a:p>
                      <a:pPr algn="ctr"/>
                      <a:r>
                        <a:rPr lang="en-US"/>
                        <a:t>3</a:t>
                      </a:r>
                    </a:p>
                  </a:txBody>
                  <a:tcPr/>
                </a:tc>
                <a:tc>
                  <a:txBody>
                    <a:bodyPr/>
                    <a:lstStyle/>
                    <a:p>
                      <a:pPr lvl="0" algn="ctr">
                        <a:buNone/>
                      </a:pPr>
                      <a:r>
                        <a:rPr lang="en-US" sz="1800" b="0" i="0" u="none" strike="noStrike" baseline="0" noProof="0">
                          <a:solidFill>
                            <a:srgbClr val="000000"/>
                          </a:solidFill>
                          <a:latin typeface="Calibri"/>
                        </a:rPr>
                        <a:t>27.419</a:t>
                      </a:r>
                    </a:p>
                  </a:txBody>
                  <a:tcPr/>
                </a:tc>
                <a:tc>
                  <a:txBody>
                    <a:bodyPr/>
                    <a:lstStyle/>
                    <a:p>
                      <a:pPr lvl="0" algn="ctr">
                        <a:buNone/>
                      </a:pPr>
                      <a:r>
                        <a:rPr lang="en-US" sz="1800" b="0" i="0" u="none" strike="noStrike" baseline="0" noProof="0">
                          <a:solidFill>
                            <a:srgbClr val="000000"/>
                          </a:solidFill>
                          <a:latin typeface="Calibri"/>
                        </a:rPr>
                        <a:t>27.466</a:t>
                      </a:r>
                      <a:endParaRPr lang="en-US"/>
                    </a:p>
                  </a:txBody>
                  <a:tcPr/>
                </a:tc>
                <a:tc>
                  <a:txBody>
                    <a:bodyPr/>
                    <a:lstStyle/>
                    <a:p>
                      <a:pPr lvl="0" algn="ctr">
                        <a:buNone/>
                      </a:pPr>
                      <a:r>
                        <a:rPr lang="en-US" sz="1800" b="0" i="0" u="none" strike="noStrike" baseline="0" noProof="0">
                          <a:solidFill>
                            <a:srgbClr val="000000"/>
                          </a:solidFill>
                          <a:latin typeface="Calibri"/>
                        </a:rPr>
                        <a:t>27.551</a:t>
                      </a:r>
                      <a:endParaRPr lang="en-US"/>
                    </a:p>
                  </a:txBody>
                  <a:tcPr/>
                </a:tc>
                <a:extLst>
                  <a:ext uri="{0D108BD9-81ED-4DB2-BD59-A6C34878D82A}">
                    <a16:rowId xmlns:a16="http://schemas.microsoft.com/office/drawing/2014/main" val="2433400477"/>
                  </a:ext>
                </a:extLst>
              </a:tr>
              <a:tr h="370840">
                <a:tc>
                  <a:txBody>
                    <a:bodyPr/>
                    <a:lstStyle/>
                    <a:p>
                      <a:pPr algn="ctr"/>
                      <a:r>
                        <a:rPr lang="en-US"/>
                        <a:t>5</a:t>
                      </a:r>
                    </a:p>
                  </a:txBody>
                  <a:tcPr/>
                </a:tc>
                <a:tc>
                  <a:txBody>
                    <a:bodyPr/>
                    <a:lstStyle/>
                    <a:p>
                      <a:pPr lvl="0" algn="ctr">
                        <a:buNone/>
                      </a:pPr>
                      <a:r>
                        <a:rPr lang="en-US" sz="1800" b="0" i="0" u="none" strike="noStrike" baseline="0" noProof="0">
                          <a:solidFill>
                            <a:srgbClr val="000000"/>
                          </a:solidFill>
                          <a:latin typeface="Calibri"/>
                        </a:rPr>
                        <a:t>27.456</a:t>
                      </a:r>
                      <a:endParaRPr lang="en-US"/>
                    </a:p>
                  </a:txBody>
                  <a:tcPr/>
                </a:tc>
                <a:tc>
                  <a:txBody>
                    <a:bodyPr/>
                    <a:lstStyle/>
                    <a:p>
                      <a:pPr lvl="0" algn="ctr">
                        <a:buNone/>
                      </a:pPr>
                      <a:r>
                        <a:rPr lang="en-US" sz="1800" b="0" i="0" u="none" strike="noStrike" baseline="0" noProof="0">
                          <a:solidFill>
                            <a:srgbClr val="000000"/>
                          </a:solidFill>
                          <a:latin typeface="Calibri"/>
                        </a:rPr>
                        <a:t>27.478</a:t>
                      </a:r>
                      <a:endParaRPr lang="en-US"/>
                    </a:p>
                  </a:txBody>
                  <a:tcPr/>
                </a:tc>
                <a:tc>
                  <a:txBody>
                    <a:bodyPr/>
                    <a:lstStyle/>
                    <a:p>
                      <a:pPr lvl="0" algn="ctr">
                        <a:buNone/>
                      </a:pPr>
                      <a:r>
                        <a:rPr lang="en-US" sz="1800" b="0" i="0" u="none" strike="noStrike" baseline="0" noProof="0">
                          <a:solidFill>
                            <a:srgbClr val="000000"/>
                          </a:solidFill>
                          <a:latin typeface="Calibri"/>
                        </a:rPr>
                        <a:t>27.550</a:t>
                      </a:r>
                      <a:endParaRPr lang="en-US"/>
                    </a:p>
                  </a:txBody>
                  <a:tcPr/>
                </a:tc>
                <a:extLst>
                  <a:ext uri="{0D108BD9-81ED-4DB2-BD59-A6C34878D82A}">
                    <a16:rowId xmlns:a16="http://schemas.microsoft.com/office/drawing/2014/main" val="3773290726"/>
                  </a:ext>
                </a:extLst>
              </a:tr>
              <a:tr h="370840">
                <a:tc>
                  <a:txBody>
                    <a:bodyPr/>
                    <a:lstStyle/>
                    <a:p>
                      <a:pPr algn="ctr"/>
                      <a:r>
                        <a:rPr lang="en-US"/>
                        <a:t>7</a:t>
                      </a:r>
                    </a:p>
                  </a:txBody>
                  <a:tcPr/>
                </a:tc>
                <a:tc>
                  <a:txBody>
                    <a:bodyPr/>
                    <a:lstStyle/>
                    <a:p>
                      <a:pPr lvl="0" algn="ctr">
                        <a:buNone/>
                      </a:pPr>
                      <a:r>
                        <a:rPr lang="en-US" sz="1800" b="0" i="0" u="none" strike="noStrike" baseline="0" noProof="0">
                          <a:solidFill>
                            <a:srgbClr val="000000"/>
                          </a:solidFill>
                          <a:latin typeface="Calibri"/>
                        </a:rPr>
                        <a:t>27.504</a:t>
                      </a:r>
                      <a:endParaRPr lang="en-US"/>
                    </a:p>
                  </a:txBody>
                  <a:tcPr/>
                </a:tc>
                <a:tc>
                  <a:txBody>
                    <a:bodyPr/>
                    <a:lstStyle/>
                    <a:p>
                      <a:pPr lvl="0" algn="ctr">
                        <a:buNone/>
                      </a:pPr>
                      <a:r>
                        <a:rPr lang="en-US" sz="1800" b="0" i="0" u="none" strike="noStrike" baseline="0" noProof="0">
                          <a:solidFill>
                            <a:srgbClr val="000000"/>
                          </a:solidFill>
                          <a:latin typeface="Calibri"/>
                        </a:rPr>
                        <a:t>27.506</a:t>
                      </a:r>
                      <a:endParaRPr lang="en-US"/>
                    </a:p>
                  </a:txBody>
                  <a:tcPr/>
                </a:tc>
                <a:tc>
                  <a:txBody>
                    <a:bodyPr/>
                    <a:lstStyle/>
                    <a:p>
                      <a:pPr lvl="0" algn="ctr">
                        <a:buNone/>
                      </a:pPr>
                      <a:r>
                        <a:rPr lang="en-US" sz="1800" b="0" i="0" u="none" strike="noStrike" baseline="0" noProof="0">
                          <a:solidFill>
                            <a:srgbClr val="000000"/>
                          </a:solidFill>
                          <a:latin typeface="Calibri"/>
                        </a:rPr>
                        <a:t>27.552</a:t>
                      </a:r>
                      <a:endParaRPr lang="en-US"/>
                    </a:p>
                  </a:txBody>
                  <a:tcPr/>
                </a:tc>
                <a:extLst>
                  <a:ext uri="{0D108BD9-81ED-4DB2-BD59-A6C34878D82A}">
                    <a16:rowId xmlns:a16="http://schemas.microsoft.com/office/drawing/2014/main" val="2547577007"/>
                  </a:ext>
                </a:extLst>
              </a:tr>
              <a:tr h="370840">
                <a:tc>
                  <a:txBody>
                    <a:bodyPr/>
                    <a:lstStyle/>
                    <a:p>
                      <a:pPr algn="ctr"/>
                      <a:r>
                        <a:rPr lang="en-US"/>
                        <a:t>9</a:t>
                      </a:r>
                    </a:p>
                  </a:txBody>
                  <a:tcPr/>
                </a:tc>
                <a:tc>
                  <a:txBody>
                    <a:bodyPr/>
                    <a:lstStyle/>
                    <a:p>
                      <a:pPr lvl="0" algn="ctr">
                        <a:buNone/>
                      </a:pPr>
                      <a:r>
                        <a:rPr lang="en-US" sz="1800" b="0" i="0" u="none" strike="noStrike" baseline="0" noProof="0">
                          <a:solidFill>
                            <a:srgbClr val="000000"/>
                          </a:solidFill>
                          <a:latin typeface="Calibri"/>
                        </a:rPr>
                        <a:t>27.530</a:t>
                      </a:r>
                      <a:endParaRPr lang="en-US"/>
                    </a:p>
                  </a:txBody>
                  <a:tcPr/>
                </a:tc>
                <a:tc>
                  <a:txBody>
                    <a:bodyPr/>
                    <a:lstStyle/>
                    <a:p>
                      <a:pPr lvl="0" algn="ctr">
                        <a:buNone/>
                      </a:pPr>
                      <a:r>
                        <a:rPr lang="en-US" sz="1800" b="0" i="0" u="none" strike="noStrike" baseline="0" noProof="0">
                          <a:solidFill>
                            <a:srgbClr val="000000"/>
                          </a:solidFill>
                          <a:latin typeface="Calibri"/>
                        </a:rPr>
                        <a:t>27.527</a:t>
                      </a:r>
                      <a:endParaRPr lang="en-US"/>
                    </a:p>
                  </a:txBody>
                  <a:tcPr/>
                </a:tc>
                <a:tc>
                  <a:txBody>
                    <a:bodyPr/>
                    <a:lstStyle/>
                    <a:p>
                      <a:pPr lvl="0" algn="ctr">
                        <a:buNone/>
                      </a:pPr>
                      <a:r>
                        <a:rPr lang="en-US" sz="1800" b="0" i="0" u="none" strike="noStrike" baseline="0" noProof="0">
                          <a:solidFill>
                            <a:srgbClr val="000000"/>
                          </a:solidFill>
                          <a:latin typeface="Calibri"/>
                        </a:rPr>
                        <a:t>27.536</a:t>
                      </a:r>
                      <a:endParaRPr lang="en-US"/>
                    </a:p>
                  </a:txBody>
                  <a:tcPr/>
                </a:tc>
                <a:extLst>
                  <a:ext uri="{0D108BD9-81ED-4DB2-BD59-A6C34878D82A}">
                    <a16:rowId xmlns:a16="http://schemas.microsoft.com/office/drawing/2014/main" val="1206753492"/>
                  </a:ext>
                </a:extLst>
              </a:tr>
              <a:tr h="370840">
                <a:tc>
                  <a:txBody>
                    <a:bodyPr/>
                    <a:lstStyle/>
                    <a:p>
                      <a:pPr algn="ctr"/>
                      <a:r>
                        <a:rPr lang="en-US"/>
                        <a:t>11</a:t>
                      </a:r>
                    </a:p>
                  </a:txBody>
                  <a:tcPr/>
                </a:tc>
                <a:tc>
                  <a:txBody>
                    <a:bodyPr/>
                    <a:lstStyle/>
                    <a:p>
                      <a:pPr lvl="0" algn="ctr">
                        <a:buNone/>
                      </a:pPr>
                      <a:r>
                        <a:rPr lang="en-US" sz="1800" b="0" i="0" u="none" strike="noStrike" baseline="0" noProof="0">
                          <a:solidFill>
                            <a:srgbClr val="000000"/>
                          </a:solidFill>
                          <a:latin typeface="Calibri"/>
                        </a:rPr>
                        <a:t>27.530</a:t>
                      </a:r>
                      <a:endParaRPr lang="en-US"/>
                    </a:p>
                  </a:txBody>
                  <a:tcPr/>
                </a:tc>
                <a:tc>
                  <a:txBody>
                    <a:bodyPr/>
                    <a:lstStyle/>
                    <a:p>
                      <a:pPr lvl="0" algn="ctr">
                        <a:buNone/>
                      </a:pPr>
                      <a:r>
                        <a:rPr lang="en-US" sz="1800" b="0" i="0" u="none" strike="noStrike" baseline="0" noProof="0">
                          <a:solidFill>
                            <a:srgbClr val="000000"/>
                          </a:solidFill>
                          <a:latin typeface="Calibri"/>
                        </a:rPr>
                        <a:t>27.541</a:t>
                      </a:r>
                      <a:endParaRPr lang="en-US"/>
                    </a:p>
                  </a:txBody>
                  <a:tcPr/>
                </a:tc>
                <a:tc>
                  <a:txBody>
                    <a:bodyPr/>
                    <a:lstStyle/>
                    <a:p>
                      <a:pPr lvl="0" algn="ctr">
                        <a:buNone/>
                      </a:pPr>
                      <a:r>
                        <a:rPr lang="en-US" sz="1800" b="0" i="0" u="none" strike="noStrike" baseline="0" noProof="0">
                          <a:solidFill>
                            <a:srgbClr val="000000"/>
                          </a:solidFill>
                          <a:latin typeface="Calibri"/>
                        </a:rPr>
                        <a:t>27.550</a:t>
                      </a:r>
                      <a:endParaRPr lang="en-US"/>
                    </a:p>
                  </a:txBody>
                  <a:tcPr/>
                </a:tc>
                <a:extLst>
                  <a:ext uri="{0D108BD9-81ED-4DB2-BD59-A6C34878D82A}">
                    <a16:rowId xmlns:a16="http://schemas.microsoft.com/office/drawing/2014/main" val="1819853183"/>
                  </a:ext>
                </a:extLst>
              </a:tr>
              <a:tr h="370840">
                <a:tc>
                  <a:txBody>
                    <a:bodyPr/>
                    <a:lstStyle/>
                    <a:p>
                      <a:pPr algn="ctr"/>
                      <a:r>
                        <a:rPr lang="en-US"/>
                        <a:t>13</a:t>
                      </a:r>
                    </a:p>
                  </a:txBody>
                  <a:tcPr/>
                </a:tc>
                <a:tc>
                  <a:txBody>
                    <a:bodyPr/>
                    <a:lstStyle/>
                    <a:p>
                      <a:pPr lvl="0" algn="ctr">
                        <a:buNone/>
                      </a:pPr>
                      <a:r>
                        <a:rPr lang="en-US" sz="1800" b="0" i="0" u="none" strike="noStrike" baseline="0" noProof="0">
                          <a:solidFill>
                            <a:srgbClr val="000000"/>
                          </a:solidFill>
                          <a:latin typeface="Calibri"/>
                        </a:rPr>
                        <a:t>27.536</a:t>
                      </a:r>
                      <a:endParaRPr lang="en-US"/>
                    </a:p>
                  </a:txBody>
                  <a:tcPr/>
                </a:tc>
                <a:tc>
                  <a:txBody>
                    <a:bodyPr/>
                    <a:lstStyle/>
                    <a:p>
                      <a:pPr lvl="0" algn="ctr">
                        <a:buNone/>
                      </a:pPr>
                      <a:r>
                        <a:rPr lang="en-US" sz="1800" b="0" i="0" u="none" strike="noStrike" baseline="0" noProof="0">
                          <a:solidFill>
                            <a:srgbClr val="000000"/>
                          </a:solidFill>
                          <a:latin typeface="Calibri"/>
                        </a:rPr>
                        <a:t>27.548</a:t>
                      </a:r>
                      <a:endParaRPr lang="en-US"/>
                    </a:p>
                  </a:txBody>
                  <a:tcPr/>
                </a:tc>
                <a:tc>
                  <a:txBody>
                    <a:bodyPr/>
                    <a:lstStyle/>
                    <a:p>
                      <a:pPr lvl="0" algn="ctr">
                        <a:buNone/>
                      </a:pPr>
                      <a:r>
                        <a:rPr lang="en-US" sz="1800" b="0" i="0" u="none" strike="noStrike" baseline="0" noProof="0">
                          <a:solidFill>
                            <a:srgbClr val="000000"/>
                          </a:solidFill>
                          <a:latin typeface="Calibri"/>
                        </a:rPr>
                        <a:t>27.551</a:t>
                      </a:r>
                      <a:endParaRPr lang="en-US"/>
                    </a:p>
                  </a:txBody>
                  <a:tcPr/>
                </a:tc>
                <a:extLst>
                  <a:ext uri="{0D108BD9-81ED-4DB2-BD59-A6C34878D82A}">
                    <a16:rowId xmlns:a16="http://schemas.microsoft.com/office/drawing/2014/main" val="174548300"/>
                  </a:ext>
                </a:extLst>
              </a:tr>
              <a:tr h="370840">
                <a:tc>
                  <a:txBody>
                    <a:bodyPr/>
                    <a:lstStyle/>
                    <a:p>
                      <a:pPr algn="ctr"/>
                      <a:r>
                        <a:rPr lang="en-US"/>
                        <a:t>15</a:t>
                      </a:r>
                    </a:p>
                  </a:txBody>
                  <a:tcPr/>
                </a:tc>
                <a:tc>
                  <a:txBody>
                    <a:bodyPr/>
                    <a:lstStyle/>
                    <a:p>
                      <a:pPr lvl="0" algn="ctr">
                        <a:buNone/>
                      </a:pPr>
                      <a:r>
                        <a:rPr lang="en-US" sz="1800" b="0" i="0" u="none" strike="noStrike" baseline="0" noProof="0">
                          <a:solidFill>
                            <a:srgbClr val="000000"/>
                          </a:solidFill>
                          <a:latin typeface="Calibri"/>
                        </a:rPr>
                        <a:t>27.549</a:t>
                      </a:r>
                    </a:p>
                  </a:txBody>
                  <a:tcPr/>
                </a:tc>
                <a:tc>
                  <a:txBody>
                    <a:bodyPr/>
                    <a:lstStyle/>
                    <a:p>
                      <a:pPr lvl="0" algn="ctr">
                        <a:buNone/>
                      </a:pPr>
                      <a:r>
                        <a:rPr lang="en-US" sz="1800" b="0" i="0" u="none" strike="noStrike" baseline="0" noProof="0">
                          <a:solidFill>
                            <a:srgbClr val="000000"/>
                          </a:solidFill>
                          <a:latin typeface="Calibri"/>
                        </a:rPr>
                        <a:t>27.561</a:t>
                      </a:r>
                      <a:endParaRPr lang="en-US"/>
                    </a:p>
                  </a:txBody>
                  <a:tcPr/>
                </a:tc>
                <a:tc>
                  <a:txBody>
                    <a:bodyPr/>
                    <a:lstStyle/>
                    <a:p>
                      <a:pPr lvl="0" algn="ctr">
                        <a:buNone/>
                      </a:pPr>
                      <a:r>
                        <a:rPr lang="en-US" sz="1800" b="0" i="0" u="none" strike="noStrike" baseline="0" noProof="0">
                          <a:solidFill>
                            <a:srgbClr val="000000"/>
                          </a:solidFill>
                          <a:latin typeface="Calibri"/>
                        </a:rPr>
                        <a:t>27.573</a:t>
                      </a:r>
                      <a:endParaRPr lang="en-US"/>
                    </a:p>
                  </a:txBody>
                  <a:tcPr/>
                </a:tc>
                <a:extLst>
                  <a:ext uri="{0D108BD9-81ED-4DB2-BD59-A6C34878D82A}">
                    <a16:rowId xmlns:a16="http://schemas.microsoft.com/office/drawing/2014/main" val="3606636945"/>
                  </a:ext>
                </a:extLst>
              </a:tr>
            </a:tbl>
          </a:graphicData>
        </a:graphic>
      </p:graphicFrame>
    </p:spTree>
    <p:extLst>
      <p:ext uri="{BB962C8B-B14F-4D97-AF65-F5344CB8AC3E}">
        <p14:creationId xmlns:p14="http://schemas.microsoft.com/office/powerpoint/2010/main" val="1393505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7">
            <a:extLst>
              <a:ext uri="{FF2B5EF4-FFF2-40B4-BE49-F238E27FC236}">
                <a16:creationId xmlns:a16="http://schemas.microsoft.com/office/drawing/2014/main" id="{708C704D-2602-61BB-AB80-E04E08A4486F}"/>
              </a:ext>
            </a:extLst>
          </p:cNvPr>
          <p:cNvPicPr>
            <a:picLocks noChangeAspect="1"/>
          </p:cNvPicPr>
          <p:nvPr/>
        </p:nvPicPr>
        <p:blipFill rotWithShape="1">
          <a:blip r:embed="rId2"/>
          <a:srcRect t="18204" r="-2" b="877"/>
          <a:stretch/>
        </p:blipFill>
        <p:spPr>
          <a:xfrm>
            <a:off x="8086176" y="321733"/>
            <a:ext cx="3797984" cy="4111321"/>
          </a:xfrm>
          <a:prstGeom prst="rect">
            <a:avLst/>
          </a:prstGeom>
        </p:spPr>
      </p:pic>
      <p:sp>
        <p:nvSpPr>
          <p:cNvPr id="21" name="Rectangle 2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Google Shape;129;g23e2b876bab_0_26">
            <a:extLst>
              <a:ext uri="{FF2B5EF4-FFF2-40B4-BE49-F238E27FC236}">
                <a16:creationId xmlns:a16="http://schemas.microsoft.com/office/drawing/2014/main" id="{329C6A1D-C7EC-F359-857B-33AAC5EDDDBF}"/>
              </a:ext>
            </a:extLst>
          </p:cNvPr>
          <p:cNvSpPr txBox="1">
            <a:spLocks noGrp="1"/>
          </p:cNvSpPr>
          <p:nvPr>
            <p:ph type="title"/>
          </p:nvPr>
        </p:nvSpPr>
        <p:spPr>
          <a:xfrm>
            <a:off x="4603468" y="4741948"/>
            <a:ext cx="6829520" cy="862031"/>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4000" kern="1200">
                <a:solidFill>
                  <a:srgbClr val="FFFFFF"/>
                </a:solidFill>
                <a:latin typeface="+mj-lt"/>
                <a:ea typeface="+mj-ea"/>
                <a:cs typeface="+mj-cs"/>
              </a:rPr>
              <a:t>Types of Noise</a:t>
            </a:r>
          </a:p>
        </p:txBody>
      </p:sp>
      <p:pic>
        <p:nvPicPr>
          <p:cNvPr id="9" name="Picture 6">
            <a:extLst>
              <a:ext uri="{FF2B5EF4-FFF2-40B4-BE49-F238E27FC236}">
                <a16:creationId xmlns:a16="http://schemas.microsoft.com/office/drawing/2014/main" id="{BE0ED722-56B5-F667-08AC-97C954B6D6F2}"/>
              </a:ext>
            </a:extLst>
          </p:cNvPr>
          <p:cNvPicPr>
            <a:picLocks noChangeAspect="1"/>
          </p:cNvPicPr>
          <p:nvPr/>
        </p:nvPicPr>
        <p:blipFill rotWithShape="1">
          <a:blip r:embed="rId3"/>
          <a:srcRect t="17555" r="-2" b="1431"/>
          <a:stretch/>
        </p:blipFill>
        <p:spPr>
          <a:xfrm>
            <a:off x="307840" y="321732"/>
            <a:ext cx="3793472" cy="4111323"/>
          </a:xfrm>
          <a:prstGeom prst="rect">
            <a:avLst/>
          </a:prstGeom>
        </p:spPr>
      </p:pic>
      <p:pic>
        <p:nvPicPr>
          <p:cNvPr id="15" name="Picture 8">
            <a:extLst>
              <a:ext uri="{FF2B5EF4-FFF2-40B4-BE49-F238E27FC236}">
                <a16:creationId xmlns:a16="http://schemas.microsoft.com/office/drawing/2014/main" id="{A227D2D6-BD13-1C49-C4D2-36E4E04A9A9D}"/>
              </a:ext>
            </a:extLst>
          </p:cNvPr>
          <p:cNvPicPr>
            <a:picLocks noChangeAspect="1"/>
          </p:cNvPicPr>
          <p:nvPr/>
        </p:nvPicPr>
        <p:blipFill rotWithShape="1">
          <a:blip r:embed="rId4"/>
          <a:srcRect t="39481" r="1" b="20944"/>
          <a:stretch/>
        </p:blipFill>
        <p:spPr>
          <a:xfrm>
            <a:off x="4194959" y="321734"/>
            <a:ext cx="3797570" cy="2010551"/>
          </a:xfrm>
          <a:prstGeom prst="rect">
            <a:avLst/>
          </a:prstGeom>
        </p:spPr>
      </p:pic>
      <p:pic>
        <p:nvPicPr>
          <p:cNvPr id="16" name="Picture 16">
            <a:extLst>
              <a:ext uri="{FF2B5EF4-FFF2-40B4-BE49-F238E27FC236}">
                <a16:creationId xmlns:a16="http://schemas.microsoft.com/office/drawing/2014/main" id="{190DEA17-3B43-6207-134E-30DA79CF68D8}"/>
              </a:ext>
            </a:extLst>
          </p:cNvPr>
          <p:cNvPicPr>
            <a:picLocks noChangeAspect="1"/>
          </p:cNvPicPr>
          <p:nvPr/>
        </p:nvPicPr>
        <p:blipFill rotWithShape="1">
          <a:blip r:embed="rId5"/>
          <a:srcRect t="38802" r="4" b="21531"/>
          <a:stretch/>
        </p:blipFill>
        <p:spPr>
          <a:xfrm>
            <a:off x="246495" y="4581097"/>
            <a:ext cx="3794760" cy="2013804"/>
          </a:xfrm>
          <a:prstGeom prst="rect">
            <a:avLst/>
          </a:prstGeom>
        </p:spPr>
      </p:pic>
      <p:pic>
        <p:nvPicPr>
          <p:cNvPr id="13" name="Picture 5">
            <a:extLst>
              <a:ext uri="{FF2B5EF4-FFF2-40B4-BE49-F238E27FC236}">
                <a16:creationId xmlns:a16="http://schemas.microsoft.com/office/drawing/2014/main" id="{FB835E5C-AED3-233E-84D2-7BC66C30E1D8}"/>
              </a:ext>
            </a:extLst>
          </p:cNvPr>
          <p:cNvPicPr>
            <a:picLocks noChangeAspect="1"/>
          </p:cNvPicPr>
          <p:nvPr/>
        </p:nvPicPr>
        <p:blipFill rotWithShape="1">
          <a:blip r:embed="rId6"/>
          <a:srcRect t="37834" r="4" b="22563"/>
          <a:stretch/>
        </p:blipFill>
        <p:spPr>
          <a:xfrm>
            <a:off x="4218103" y="2420189"/>
            <a:ext cx="3794760" cy="2010551"/>
          </a:xfrm>
          <a:prstGeom prst="rect">
            <a:avLst/>
          </a:prstGeom>
        </p:spPr>
      </p:pic>
      <p:cxnSp>
        <p:nvCxnSpPr>
          <p:cNvPr id="23" name="Straight Connector 22">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37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876" y="252226"/>
            <a:ext cx="10302689" cy="915224"/>
          </a:xfrm>
        </p:spPr>
        <p:txBody>
          <a:bodyPr vert="horz" lIns="91440" tIns="45720" rIns="91440" bIns="45720" rtlCol="0" anchor="t">
            <a:normAutofit fontScale="92500" lnSpcReduction="10000"/>
          </a:bodyPr>
          <a:lstStyle/>
          <a:p>
            <a:pPr marL="0" indent="0">
              <a:buNone/>
            </a:pPr>
            <a:r>
              <a:rPr lang="en-US">
                <a:cs typeface="Calibri"/>
              </a:rPr>
              <a:t>Visual Quality Analysis:</a:t>
            </a:r>
          </a:p>
          <a:p>
            <a:pPr marL="0" indent="0">
              <a:buNone/>
            </a:pPr>
            <a:r>
              <a:rPr lang="en-US">
                <a:cs typeface="Calibri"/>
              </a:rPr>
              <a:t>Car Image</a:t>
            </a:r>
          </a:p>
          <a:p>
            <a:endParaRPr lang="en-IN">
              <a:cs typeface="Calibri"/>
            </a:endParaRP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pic>
        <p:nvPicPr>
          <p:cNvPr id="7" name="Picture 7" descr="Graphical user interface&#10;&#10;Description automatically generated">
            <a:extLst>
              <a:ext uri="{FF2B5EF4-FFF2-40B4-BE49-F238E27FC236}">
                <a16:creationId xmlns:a16="http://schemas.microsoft.com/office/drawing/2014/main" id="{60221742-0EA7-A318-793C-5B35234DDFBB}"/>
              </a:ext>
            </a:extLst>
          </p:cNvPr>
          <p:cNvPicPr>
            <a:picLocks noChangeAspect="1"/>
          </p:cNvPicPr>
          <p:nvPr/>
        </p:nvPicPr>
        <p:blipFill>
          <a:blip r:embed="rId3"/>
          <a:stretch>
            <a:fillRect/>
          </a:stretch>
        </p:blipFill>
        <p:spPr>
          <a:xfrm>
            <a:off x="367049" y="1288701"/>
            <a:ext cx="6757114" cy="4098147"/>
          </a:xfrm>
          <a:prstGeom prst="rect">
            <a:avLst/>
          </a:prstGeom>
        </p:spPr>
      </p:pic>
      <p:pic>
        <p:nvPicPr>
          <p:cNvPr id="10" name="Picture 10">
            <a:extLst>
              <a:ext uri="{FF2B5EF4-FFF2-40B4-BE49-F238E27FC236}">
                <a16:creationId xmlns:a16="http://schemas.microsoft.com/office/drawing/2014/main" id="{D1AA2980-FB2B-5224-045E-FA817E16BE12}"/>
              </a:ext>
            </a:extLst>
          </p:cNvPr>
          <p:cNvPicPr>
            <a:picLocks noChangeAspect="1"/>
          </p:cNvPicPr>
          <p:nvPr/>
        </p:nvPicPr>
        <p:blipFill>
          <a:blip r:embed="rId4"/>
          <a:stretch>
            <a:fillRect/>
          </a:stretch>
        </p:blipFill>
        <p:spPr>
          <a:xfrm>
            <a:off x="7504090" y="1344394"/>
            <a:ext cx="4353060" cy="4040422"/>
          </a:xfrm>
          <a:prstGeom prst="rect">
            <a:avLst/>
          </a:prstGeom>
        </p:spPr>
      </p:pic>
    </p:spTree>
    <p:extLst>
      <p:ext uri="{BB962C8B-B14F-4D97-AF65-F5344CB8AC3E}">
        <p14:creationId xmlns:p14="http://schemas.microsoft.com/office/powerpoint/2010/main" val="17474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876" y="413211"/>
            <a:ext cx="10302689" cy="754239"/>
          </a:xfrm>
        </p:spPr>
        <p:txBody>
          <a:bodyPr vert="horz" lIns="91440" tIns="45720" rIns="91440" bIns="45720" rtlCol="0" anchor="t">
            <a:normAutofit/>
          </a:bodyPr>
          <a:lstStyle/>
          <a:p>
            <a:pPr marL="0" indent="0">
              <a:buNone/>
            </a:pPr>
            <a:r>
              <a:rPr lang="en-US">
                <a:cs typeface="Calibri"/>
              </a:rPr>
              <a:t>Cameraman image:</a:t>
            </a:r>
          </a:p>
          <a:p>
            <a:endParaRPr lang="en-IN"/>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pic>
        <p:nvPicPr>
          <p:cNvPr id="2" name="Picture 3" descr="A picture containing text, skiing, outdoor, snow&#10;&#10;Description automatically generated">
            <a:extLst>
              <a:ext uri="{FF2B5EF4-FFF2-40B4-BE49-F238E27FC236}">
                <a16:creationId xmlns:a16="http://schemas.microsoft.com/office/drawing/2014/main" id="{8A68494B-6538-FF04-9698-91445F27A206}"/>
              </a:ext>
            </a:extLst>
          </p:cNvPr>
          <p:cNvPicPr>
            <a:picLocks noChangeAspect="1"/>
          </p:cNvPicPr>
          <p:nvPr/>
        </p:nvPicPr>
        <p:blipFill>
          <a:blip r:embed="rId3"/>
          <a:stretch>
            <a:fillRect/>
          </a:stretch>
        </p:blipFill>
        <p:spPr>
          <a:xfrm>
            <a:off x="55809" y="1409468"/>
            <a:ext cx="7443987" cy="4039064"/>
          </a:xfrm>
          <a:prstGeom prst="rect">
            <a:avLst/>
          </a:prstGeom>
        </p:spPr>
      </p:pic>
      <p:pic>
        <p:nvPicPr>
          <p:cNvPr id="4" name="Picture 4" descr="A picture containing text, skiing, outdoor, people&#10;&#10;Description automatically generated">
            <a:extLst>
              <a:ext uri="{FF2B5EF4-FFF2-40B4-BE49-F238E27FC236}">
                <a16:creationId xmlns:a16="http://schemas.microsoft.com/office/drawing/2014/main" id="{371710D8-6A58-6C7B-AE41-52AD3F580D37}"/>
              </a:ext>
            </a:extLst>
          </p:cNvPr>
          <p:cNvPicPr>
            <a:picLocks noChangeAspect="1"/>
          </p:cNvPicPr>
          <p:nvPr/>
        </p:nvPicPr>
        <p:blipFill>
          <a:blip r:embed="rId4"/>
          <a:stretch>
            <a:fillRect/>
          </a:stretch>
        </p:blipFill>
        <p:spPr>
          <a:xfrm>
            <a:off x="7353836" y="1439416"/>
            <a:ext cx="4739425" cy="3968435"/>
          </a:xfrm>
          <a:prstGeom prst="rect">
            <a:avLst/>
          </a:prstGeom>
        </p:spPr>
      </p:pic>
    </p:spTree>
    <p:extLst>
      <p:ext uri="{BB962C8B-B14F-4D97-AF65-F5344CB8AC3E}">
        <p14:creationId xmlns:p14="http://schemas.microsoft.com/office/powerpoint/2010/main" val="2785135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2876" y="413211"/>
            <a:ext cx="10302689" cy="754239"/>
          </a:xfrm>
        </p:spPr>
        <p:txBody>
          <a:bodyPr vert="horz" lIns="91440" tIns="45720" rIns="91440" bIns="45720" rtlCol="0" anchor="t">
            <a:normAutofit/>
          </a:bodyPr>
          <a:lstStyle/>
          <a:p>
            <a:pPr marL="0" indent="0">
              <a:buNone/>
            </a:pPr>
            <a:r>
              <a:rPr lang="en-US">
                <a:cs typeface="Calibri"/>
              </a:rPr>
              <a:t>Brain image:</a:t>
            </a: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pic>
        <p:nvPicPr>
          <p:cNvPr id="2" name="Picture 3" descr="A picture containing text, arthropod, invertebrate, different&#10;&#10;Description automatically generated">
            <a:extLst>
              <a:ext uri="{FF2B5EF4-FFF2-40B4-BE49-F238E27FC236}">
                <a16:creationId xmlns:a16="http://schemas.microsoft.com/office/drawing/2014/main" id="{888F4B47-67FD-EC29-E0BD-B9B54A509500}"/>
              </a:ext>
            </a:extLst>
          </p:cNvPr>
          <p:cNvPicPr>
            <a:picLocks noChangeAspect="1"/>
          </p:cNvPicPr>
          <p:nvPr/>
        </p:nvPicPr>
        <p:blipFill>
          <a:blip r:embed="rId3"/>
          <a:stretch>
            <a:fillRect/>
          </a:stretch>
        </p:blipFill>
        <p:spPr>
          <a:xfrm>
            <a:off x="152400" y="1346916"/>
            <a:ext cx="7240073" cy="4046112"/>
          </a:xfrm>
          <a:prstGeom prst="rect">
            <a:avLst/>
          </a:prstGeom>
        </p:spPr>
      </p:pic>
      <p:pic>
        <p:nvPicPr>
          <p:cNvPr id="4" name="Picture 4" descr="A picture containing text, arthropod, invertebrate, different&#10;&#10;Description automatically generated">
            <a:extLst>
              <a:ext uri="{FF2B5EF4-FFF2-40B4-BE49-F238E27FC236}">
                <a16:creationId xmlns:a16="http://schemas.microsoft.com/office/drawing/2014/main" id="{0C29DCA9-F44C-6BF8-0E57-1971B50D36FD}"/>
              </a:ext>
            </a:extLst>
          </p:cNvPr>
          <p:cNvPicPr>
            <a:picLocks noChangeAspect="1"/>
          </p:cNvPicPr>
          <p:nvPr/>
        </p:nvPicPr>
        <p:blipFill>
          <a:blip r:embed="rId4"/>
          <a:stretch>
            <a:fillRect/>
          </a:stretch>
        </p:blipFill>
        <p:spPr>
          <a:xfrm>
            <a:off x="7493358" y="1460799"/>
            <a:ext cx="4642833" cy="3914936"/>
          </a:xfrm>
          <a:prstGeom prst="rect">
            <a:avLst/>
          </a:prstGeom>
        </p:spPr>
      </p:pic>
    </p:spTree>
    <p:extLst>
      <p:ext uri="{BB962C8B-B14F-4D97-AF65-F5344CB8AC3E}">
        <p14:creationId xmlns:p14="http://schemas.microsoft.com/office/powerpoint/2010/main" val="3728736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2405"/>
            <a:ext cx="10515600" cy="1325563"/>
          </a:xfrm>
        </p:spPr>
        <p:txBody>
          <a:bodyPr/>
          <a:lstStyle/>
          <a:p>
            <a:r>
              <a:rPr lang="en-IN"/>
              <a:t>Demonstration</a:t>
            </a: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spTree>
    <p:extLst>
      <p:ext uri="{BB962C8B-B14F-4D97-AF65-F5344CB8AC3E}">
        <p14:creationId xmlns:p14="http://schemas.microsoft.com/office/powerpoint/2010/main" val="55496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347753" cy="803759"/>
          </a:xfrm>
        </p:spPr>
        <p:txBody>
          <a:bodyPr/>
          <a:lstStyle/>
          <a:p>
            <a:r>
              <a:rPr lang="en-IN"/>
              <a:t>Conclusion</a:t>
            </a:r>
          </a:p>
        </p:txBody>
      </p:sp>
      <p:sp>
        <p:nvSpPr>
          <p:cNvPr id="3" name="Content Placeholder 2"/>
          <p:cNvSpPr>
            <a:spLocks noGrp="1"/>
          </p:cNvSpPr>
          <p:nvPr>
            <p:ph idx="1"/>
          </p:nvPr>
        </p:nvSpPr>
        <p:spPr>
          <a:xfrm>
            <a:off x="838200" y="1825625"/>
            <a:ext cx="10515600" cy="4115530"/>
          </a:xfrm>
        </p:spPr>
        <p:txBody>
          <a:bodyPr vert="horz" lIns="91440" tIns="45720" rIns="91440" bIns="45720" rtlCol="0" anchor="t">
            <a:normAutofit/>
          </a:bodyPr>
          <a:lstStyle/>
          <a:p>
            <a:endParaRPr lang="en-US"/>
          </a:p>
          <a:p>
            <a:endParaRPr lang="en-IN">
              <a:cs typeface="Calibri"/>
            </a:endParaRP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sp>
        <p:nvSpPr>
          <p:cNvPr id="4" name="TextBox 3">
            <a:extLst>
              <a:ext uri="{FF2B5EF4-FFF2-40B4-BE49-F238E27FC236}">
                <a16:creationId xmlns:a16="http://schemas.microsoft.com/office/drawing/2014/main" id="{29389F2C-78AC-4A7B-0777-37F7957C6397}"/>
              </a:ext>
            </a:extLst>
          </p:cNvPr>
          <p:cNvSpPr txBox="1"/>
          <p:nvPr/>
        </p:nvSpPr>
        <p:spPr>
          <a:xfrm>
            <a:off x="1014619" y="1705956"/>
            <a:ext cx="1089197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cs typeface="Calibri"/>
              </a:rPr>
              <a:t>This project focuses on parallelization of image processing on GPU so as to reduce its execution time so that it can be useful in </a:t>
            </a:r>
            <a:r>
              <a:rPr lang="en-IN" sz="2000">
                <a:cs typeface="Calibri"/>
              </a:rPr>
              <a:t>real-time applications like medical imaging, video processing.</a:t>
            </a:r>
          </a:p>
          <a:p>
            <a:pPr marL="285750" indent="-285750">
              <a:buFont typeface="Arial"/>
              <a:buChar char="•"/>
            </a:pPr>
            <a:r>
              <a:rPr lang="en-IN" sz="2000">
                <a:cs typeface="Calibri"/>
              </a:rPr>
              <a:t>As the results suggest, the time taken by GPU implementations is significantly faster than Sequential and CPU parallel implementations.</a:t>
            </a:r>
          </a:p>
          <a:p>
            <a:pPr marL="285750" indent="-285750">
              <a:buFont typeface="Arial,Sans-Serif"/>
              <a:buChar char="•"/>
            </a:pPr>
            <a:r>
              <a:rPr lang="en-IN" sz="2000">
                <a:latin typeface="Arial"/>
                <a:cs typeface="Arial"/>
              </a:rPr>
              <a:t>The speedup achieved by the naive GPU is approximately</a:t>
            </a:r>
            <a:r>
              <a:rPr lang="en-IN" sz="2000" b="1">
                <a:latin typeface="Arial"/>
                <a:cs typeface="Arial"/>
              </a:rPr>
              <a:t> 3696.75</a:t>
            </a:r>
            <a:r>
              <a:rPr lang="en-IN" sz="2000">
                <a:latin typeface="Arial"/>
                <a:cs typeface="Arial"/>
              </a:rPr>
              <a:t> times when compared to sequential CPU.</a:t>
            </a:r>
          </a:p>
          <a:p>
            <a:pPr marL="285750" indent="-285750">
              <a:buFont typeface="Arial"/>
              <a:buChar char="•"/>
            </a:pPr>
            <a:r>
              <a:rPr lang="en-IN" sz="2000">
                <a:cs typeface="Calibri"/>
              </a:rPr>
              <a:t>The speedup achieved by the optimized GPU is approximately</a:t>
            </a:r>
            <a:r>
              <a:rPr lang="en-IN" sz="2000" b="1">
                <a:cs typeface="Calibri"/>
              </a:rPr>
              <a:t> </a:t>
            </a:r>
            <a:r>
              <a:rPr lang="en-IN" sz="2000" b="1">
                <a:ea typeface="+mn-lt"/>
                <a:cs typeface="+mn-lt"/>
              </a:rPr>
              <a:t>13462.65</a:t>
            </a:r>
            <a:r>
              <a:rPr lang="en-IN" sz="2000">
                <a:cs typeface="Calibri"/>
              </a:rPr>
              <a:t> times when compared to sequential CPU.</a:t>
            </a:r>
            <a:endParaRPr lang="en-IN" sz="2000">
              <a:ea typeface="+mn-lt"/>
              <a:cs typeface="+mn-lt"/>
            </a:endParaRPr>
          </a:p>
          <a:p>
            <a:pPr marL="285750" indent="-285750">
              <a:buFont typeface="Arial"/>
              <a:buChar char="•"/>
            </a:pPr>
            <a:r>
              <a:rPr lang="en-IN" sz="2000">
                <a:ea typeface="+mn-lt"/>
                <a:cs typeface="+mn-lt"/>
              </a:rPr>
              <a:t>Optimized version gives a speedup of </a:t>
            </a:r>
            <a:r>
              <a:rPr lang="en-IN" sz="2000" b="1">
                <a:ea typeface="+mn-lt"/>
                <a:cs typeface="+mn-lt"/>
              </a:rPr>
              <a:t>3.78</a:t>
            </a:r>
            <a:r>
              <a:rPr lang="en-IN" sz="2000">
                <a:ea typeface="+mn-lt"/>
                <a:cs typeface="+mn-lt"/>
              </a:rPr>
              <a:t> compared to the Naive implementation, while the previous works in [2] gives </a:t>
            </a:r>
            <a:r>
              <a:rPr lang="en-IN" sz="2000" b="1">
                <a:ea typeface="+mn-lt"/>
                <a:cs typeface="+mn-lt"/>
              </a:rPr>
              <a:t>1.4</a:t>
            </a:r>
            <a:r>
              <a:rPr lang="en-IN" sz="2000">
                <a:ea typeface="+mn-lt"/>
                <a:cs typeface="+mn-lt"/>
              </a:rPr>
              <a:t> speedup.</a:t>
            </a:r>
            <a:endParaRPr lang="en-IN" sz="2000">
              <a:cs typeface="Calibri"/>
            </a:endParaRPr>
          </a:p>
        </p:txBody>
      </p:sp>
    </p:spTree>
    <p:extLst>
      <p:ext uri="{BB962C8B-B14F-4D97-AF65-F5344CB8AC3E}">
        <p14:creationId xmlns:p14="http://schemas.microsoft.com/office/powerpoint/2010/main" val="3396980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Challenges faced</a:t>
            </a:r>
            <a:endParaRPr lang="en-US"/>
          </a:p>
        </p:txBody>
      </p:sp>
      <p:sp>
        <p:nvSpPr>
          <p:cNvPr id="3" name="Content Placeholder 2"/>
          <p:cNvSpPr>
            <a:spLocks noGrp="1"/>
          </p:cNvSpPr>
          <p:nvPr>
            <p:ph idx="1"/>
          </p:nvPr>
        </p:nvSpPr>
        <p:spPr/>
        <p:txBody>
          <a:bodyPr vert="horz" lIns="91440" tIns="45720" rIns="91440" bIns="45720" rtlCol="0" anchor="t">
            <a:normAutofit/>
          </a:bodyPr>
          <a:lstStyle/>
          <a:p>
            <a:r>
              <a:rPr lang="en-IN">
                <a:cs typeface="Calibri"/>
              </a:rPr>
              <a:t>Lack of standard frameworks which provide real life simulation of noises in medical images.</a:t>
            </a:r>
            <a:endParaRPr lang="en-US">
              <a:cs typeface="Calibri"/>
            </a:endParaRPr>
          </a:p>
          <a:p>
            <a:r>
              <a:rPr lang="en-IN">
                <a:cs typeface="Calibri"/>
              </a:rPr>
              <a:t>Lack of many open access research papers and literature around the GPU implementations of the algorithms.</a:t>
            </a:r>
          </a:p>
          <a:p>
            <a:r>
              <a:rPr lang="en-IN">
                <a:cs typeface="Calibri"/>
              </a:rPr>
              <a:t>Lack of Long running dedicated GPUs, Colab GPUs come with ephemeral storage which meant compiling binaries after every session and there are limits imposed on the usage duration of GPUs as well.</a:t>
            </a:r>
          </a:p>
        </p:txBody>
      </p:sp>
      <p:sp>
        <p:nvSpPr>
          <p:cNvPr id="4" name="Footer Placeholder 3"/>
          <p:cNvSpPr>
            <a:spLocks noGrp="1"/>
          </p:cNvSpPr>
          <p:nvPr>
            <p:ph type="ftr" sz="quarter" idx="11"/>
          </p:nvPr>
        </p:nvSpPr>
        <p:spPr/>
        <p:txBody>
          <a:bodyPr/>
          <a:lstStyle/>
          <a:p>
            <a:r>
              <a:rPr lang="en-GB"/>
              <a:t>Indian Institute of Information Technology Raichur</a:t>
            </a:r>
            <a:endParaRPr lang="en-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17B74-5802-C12D-80CD-D9604407B514}"/>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3600"/>
              <a:t>Contributions</a:t>
            </a:r>
            <a:r>
              <a:rPr lang="en-US" sz="3600" kern="1200">
                <a:latin typeface="+mj-lt"/>
                <a:ea typeface="+mj-ea"/>
                <a:cs typeface="+mj-cs"/>
              </a:rPr>
              <a:t>:</a:t>
            </a:r>
            <a:r>
              <a:rPr lang="en-US" sz="3600"/>
              <a:t> </a:t>
            </a:r>
            <a:r>
              <a:rPr lang="en-US" sz="3600" kern="1200">
                <a:latin typeface="+mj-lt"/>
                <a:ea typeface="+mj-ea"/>
                <a:cs typeface="+mj-cs"/>
              </a:rPr>
              <a:t>Kushagra </a:t>
            </a:r>
            <a:r>
              <a:rPr lang="en-US" sz="3600" kern="1200" err="1">
                <a:latin typeface="+mj-lt"/>
                <a:ea typeface="+mj-ea"/>
                <a:cs typeface="+mj-cs"/>
              </a:rPr>
              <a:t>Indurkhya</a:t>
            </a:r>
            <a:endParaRPr lang="en-US" sz="3600" kern="1200">
              <a:latin typeface="+mj-lt"/>
              <a:cs typeface="Calibri Light"/>
            </a:endParaRPr>
          </a:p>
        </p:txBody>
      </p:sp>
      <p:sp>
        <p:nvSpPr>
          <p:cNvPr id="4" name="Footer Placeholder 3">
            <a:extLst>
              <a:ext uri="{FF2B5EF4-FFF2-40B4-BE49-F238E27FC236}">
                <a16:creationId xmlns:a16="http://schemas.microsoft.com/office/drawing/2014/main" id="{E715F9CB-C224-2227-99B5-0E99973E687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Indian Institute of Information Technology Raichur</a:t>
            </a:r>
          </a:p>
        </p:txBody>
      </p:sp>
      <p:pic>
        <p:nvPicPr>
          <p:cNvPr id="8" name="Picture 8">
            <a:extLst>
              <a:ext uri="{FF2B5EF4-FFF2-40B4-BE49-F238E27FC236}">
                <a16:creationId xmlns:a16="http://schemas.microsoft.com/office/drawing/2014/main" id="{F2F5242F-D583-E542-BE53-589BB4DF62D9}"/>
              </a:ext>
            </a:extLst>
          </p:cNvPr>
          <p:cNvPicPr>
            <a:picLocks noChangeAspect="1"/>
          </p:cNvPicPr>
          <p:nvPr/>
        </p:nvPicPr>
        <p:blipFill>
          <a:blip r:embed="rId2"/>
          <a:stretch>
            <a:fillRect/>
          </a:stretch>
        </p:blipFill>
        <p:spPr>
          <a:xfrm>
            <a:off x="326190" y="1939089"/>
            <a:ext cx="5537200" cy="4156242"/>
          </a:xfrm>
          <a:prstGeom prst="rect">
            <a:avLst/>
          </a:prstGeom>
        </p:spPr>
      </p:pic>
      <p:pic>
        <p:nvPicPr>
          <p:cNvPr id="9" name="Picture 9">
            <a:extLst>
              <a:ext uri="{FF2B5EF4-FFF2-40B4-BE49-F238E27FC236}">
                <a16:creationId xmlns:a16="http://schemas.microsoft.com/office/drawing/2014/main" id="{806C0E7D-79F6-7966-E8FB-CCC597B5BDB8}"/>
              </a:ext>
            </a:extLst>
          </p:cNvPr>
          <p:cNvPicPr>
            <a:picLocks noChangeAspect="1"/>
          </p:cNvPicPr>
          <p:nvPr/>
        </p:nvPicPr>
        <p:blipFill>
          <a:blip r:embed="rId3"/>
          <a:stretch>
            <a:fillRect/>
          </a:stretch>
        </p:blipFill>
        <p:spPr>
          <a:xfrm>
            <a:off x="6372189" y="1939870"/>
            <a:ext cx="5483726" cy="4116136"/>
          </a:xfrm>
          <a:prstGeom prst="rect">
            <a:avLst/>
          </a:prstGeom>
        </p:spPr>
      </p:pic>
    </p:spTree>
    <p:extLst>
      <p:ext uri="{BB962C8B-B14F-4D97-AF65-F5344CB8AC3E}">
        <p14:creationId xmlns:p14="http://schemas.microsoft.com/office/powerpoint/2010/main" val="2437033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7B74-5802-C12D-80CD-D9604407B514}"/>
              </a:ext>
            </a:extLst>
          </p:cNvPr>
          <p:cNvSpPr>
            <a:spLocks noGrp="1"/>
          </p:cNvSpPr>
          <p:nvPr>
            <p:ph type="title"/>
          </p:nvPr>
        </p:nvSpPr>
        <p:spPr/>
        <p:txBody>
          <a:bodyPr/>
          <a:lstStyle/>
          <a:p>
            <a:pPr algn="ctr"/>
            <a:r>
              <a:rPr lang="en-US" sz="3600">
                <a:ea typeface="+mj-lt"/>
                <a:cs typeface="+mj-lt"/>
              </a:rPr>
              <a:t>Contributions: Yashwanth </a:t>
            </a:r>
            <a:r>
              <a:rPr lang="en-US" sz="3600" err="1">
                <a:ea typeface="+mj-lt"/>
                <a:cs typeface="+mj-lt"/>
              </a:rPr>
              <a:t>Vallabhu</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E6E8F2D4-28FF-51BA-475A-968A6AF82E83}"/>
              </a:ext>
            </a:extLst>
          </p:cNvPr>
          <p:cNvPicPr>
            <a:picLocks noGrp="1" noChangeAspect="1"/>
          </p:cNvPicPr>
          <p:nvPr>
            <p:ph idx="1"/>
          </p:nvPr>
        </p:nvPicPr>
        <p:blipFill>
          <a:blip r:embed="rId2"/>
          <a:stretch>
            <a:fillRect/>
          </a:stretch>
        </p:blipFill>
        <p:spPr>
          <a:xfrm>
            <a:off x="337608" y="1775929"/>
            <a:ext cx="5801784" cy="4351338"/>
          </a:xfrm>
        </p:spPr>
      </p:pic>
      <p:sp>
        <p:nvSpPr>
          <p:cNvPr id="4" name="Footer Placeholder 3">
            <a:extLst>
              <a:ext uri="{FF2B5EF4-FFF2-40B4-BE49-F238E27FC236}">
                <a16:creationId xmlns:a16="http://schemas.microsoft.com/office/drawing/2014/main" id="{E715F9CB-C224-2227-99B5-0E99973E6876}"/>
              </a:ext>
            </a:extLst>
          </p:cNvPr>
          <p:cNvSpPr>
            <a:spLocks noGrp="1"/>
          </p:cNvSpPr>
          <p:nvPr>
            <p:ph type="ftr" sz="quarter" idx="11"/>
          </p:nvPr>
        </p:nvSpPr>
        <p:spPr/>
        <p:txBody>
          <a:bodyPr/>
          <a:lstStyle/>
          <a:p>
            <a:r>
              <a:rPr lang="en-GB"/>
              <a:t>Indian Institute of Information Technology Raichur</a:t>
            </a:r>
            <a:endParaRPr lang="en-IN"/>
          </a:p>
        </p:txBody>
      </p:sp>
      <p:pic>
        <p:nvPicPr>
          <p:cNvPr id="6" name="Picture 6" descr="A picture containing chart&#10;&#10;Description automatically generated">
            <a:extLst>
              <a:ext uri="{FF2B5EF4-FFF2-40B4-BE49-F238E27FC236}">
                <a16:creationId xmlns:a16="http://schemas.microsoft.com/office/drawing/2014/main" id="{C618D86F-B664-EC8A-064D-A03880359545}"/>
              </a:ext>
            </a:extLst>
          </p:cNvPr>
          <p:cNvPicPr>
            <a:picLocks noChangeAspect="1"/>
          </p:cNvPicPr>
          <p:nvPr/>
        </p:nvPicPr>
        <p:blipFill>
          <a:blip r:embed="rId3"/>
          <a:stretch>
            <a:fillRect/>
          </a:stretch>
        </p:blipFill>
        <p:spPr>
          <a:xfrm>
            <a:off x="6339277" y="1772806"/>
            <a:ext cx="5801931" cy="4354131"/>
          </a:xfrm>
          <a:prstGeom prst="rect">
            <a:avLst/>
          </a:prstGeom>
        </p:spPr>
      </p:pic>
    </p:spTree>
    <p:extLst>
      <p:ext uri="{BB962C8B-B14F-4D97-AF65-F5344CB8AC3E}">
        <p14:creationId xmlns:p14="http://schemas.microsoft.com/office/powerpoint/2010/main" val="1481830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References</a:t>
            </a:r>
          </a:p>
        </p:txBody>
      </p:sp>
      <p:sp>
        <p:nvSpPr>
          <p:cNvPr id="3" name="Content Placeholder 2"/>
          <p:cNvSpPr>
            <a:spLocks noGrp="1"/>
          </p:cNvSpPr>
          <p:nvPr>
            <p:ph idx="1"/>
          </p:nvPr>
        </p:nvSpPr>
        <p:spPr>
          <a:xfrm>
            <a:off x="838200" y="1825625"/>
            <a:ext cx="10515600" cy="4115530"/>
          </a:xfrm>
        </p:spPr>
        <p:txBody>
          <a:bodyPr vert="horz" lIns="91440" tIns="45720" rIns="91440" bIns="45720" rtlCol="0" anchor="t">
            <a:normAutofit/>
          </a:bodyPr>
          <a:lstStyle/>
          <a:p>
            <a:pPr marL="457200" indent="-457200">
              <a:buAutoNum type="arabicPeriod"/>
            </a:pPr>
            <a:r>
              <a:rPr lang="en-IN" sz="2000">
                <a:cs typeface="Calibri"/>
              </a:rPr>
              <a:t>E. Bethel. Exploration of optimization options for increasing performance of a GPU implementation of a three-dimensional bilateral filter. Technical report, Lawrence Berkeley National Laboratory, 2012.</a:t>
            </a:r>
            <a:endParaRPr lang="en-IN" sz="2000"/>
          </a:p>
          <a:p>
            <a:pPr marL="457200" indent="-457200">
              <a:buAutoNum type="arabicPeriod"/>
            </a:pPr>
            <a:endParaRPr lang="en-IN" sz="2000">
              <a:cs typeface="Calibri"/>
            </a:endParaRPr>
          </a:p>
          <a:p>
            <a:pPr marL="457200" indent="-457200">
              <a:buAutoNum type="arabicPeriod"/>
            </a:pPr>
            <a:r>
              <a:rPr lang="en-IN" sz="2000"/>
              <a:t>Ziyi Zheng, Wei Xu, and Klaus Mueller. Performance tuning for CUDA-accelerated neighbourhood denoising filters. 01 2011</a:t>
            </a:r>
          </a:p>
          <a:p>
            <a:pPr marL="457200" indent="-457200">
              <a:buAutoNum type="arabicPeriod"/>
            </a:pPr>
            <a:endParaRPr lang="en-IN" sz="2000"/>
          </a:p>
          <a:p>
            <a:pPr marL="457200" indent="-457200">
              <a:buAutoNum type="arabicPeriod"/>
            </a:pPr>
            <a:r>
              <a:rPr lang="en-IN" sz="2000" err="1"/>
              <a:t>Kuidong</a:t>
            </a:r>
            <a:r>
              <a:rPr lang="en-IN" sz="2000">
                <a:ea typeface="+mn-lt"/>
                <a:cs typeface="+mn-lt"/>
              </a:rPr>
              <a:t> Huang, </a:t>
            </a:r>
            <a:r>
              <a:rPr lang="en-IN" sz="2000" err="1">
                <a:ea typeface="+mn-lt"/>
                <a:cs typeface="+mn-lt"/>
              </a:rPr>
              <a:t>Dinghua</a:t>
            </a:r>
            <a:r>
              <a:rPr lang="en-IN" sz="2000">
                <a:ea typeface="+mn-lt"/>
                <a:cs typeface="+mn-lt"/>
              </a:rPr>
              <a:t> Zhang, and Kai Wang. Non-local means denoising algorithm accelerated by GPU. In </a:t>
            </a:r>
            <a:r>
              <a:rPr lang="en-IN" sz="2000" err="1">
                <a:ea typeface="+mn-lt"/>
                <a:cs typeface="+mn-lt"/>
              </a:rPr>
              <a:t>Faxiong</a:t>
            </a:r>
            <a:r>
              <a:rPr lang="en-IN" sz="2000">
                <a:ea typeface="+mn-lt"/>
                <a:cs typeface="+mn-lt"/>
              </a:rPr>
              <a:t> Zhang and </a:t>
            </a:r>
            <a:r>
              <a:rPr lang="en-IN" sz="2000" err="1">
                <a:ea typeface="+mn-lt"/>
                <a:cs typeface="+mn-lt"/>
              </a:rPr>
              <a:t>Faxiong</a:t>
            </a:r>
            <a:r>
              <a:rPr lang="en-IN" sz="2000">
                <a:ea typeface="+mn-lt"/>
                <a:cs typeface="+mn-lt"/>
              </a:rPr>
              <a:t> Zhang, editors, MIPPR 2009: Medical Imaging, Parallel Processing of Images, and Optimization Techniques, volume 7497, page 749711. International Society for Optics and Photonics, SPIE, 2009.</a:t>
            </a:r>
            <a:endParaRPr lang="en-IN" sz="2000">
              <a:cs typeface="Calibri"/>
            </a:endParaRPr>
          </a:p>
        </p:txBody>
      </p:sp>
      <p:sp>
        <p:nvSpPr>
          <p:cNvPr id="9" name="Footer Placeholder 8"/>
          <p:cNvSpPr>
            <a:spLocks noGrp="1"/>
          </p:cNvSpPr>
          <p:nvPr>
            <p:ph type="ftr" sz="quarter" idx="11"/>
          </p:nvPr>
        </p:nvSpPr>
        <p:spPr/>
        <p:txBody>
          <a:bodyPr/>
          <a:lstStyle/>
          <a:p>
            <a:r>
              <a:rPr lang="en-GB"/>
              <a:t>Indian Institute of Information Technology Raichur</a:t>
            </a:r>
            <a:endParaRPr lang="en-US"/>
          </a:p>
        </p:txBody>
      </p:sp>
    </p:spTree>
    <p:extLst>
      <p:ext uri="{BB962C8B-B14F-4D97-AF65-F5344CB8AC3E}">
        <p14:creationId xmlns:p14="http://schemas.microsoft.com/office/powerpoint/2010/main" val="861353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0446-B3AB-C607-5E5F-5B01AAD177F6}"/>
              </a:ext>
            </a:extLst>
          </p:cNvPr>
          <p:cNvSpPr>
            <a:spLocks noGrp="1"/>
          </p:cNvSpPr>
          <p:nvPr>
            <p:ph type="title"/>
          </p:nvPr>
        </p:nvSpPr>
        <p:spPr>
          <a:xfrm>
            <a:off x="177800" y="2600325"/>
            <a:ext cx="11033760" cy="1549083"/>
          </a:xfrm>
        </p:spPr>
        <p:txBody>
          <a:bodyPr/>
          <a:lstStyle/>
          <a:p>
            <a:r>
              <a:rPr lang="en-US"/>
              <a:t>Questions</a:t>
            </a:r>
          </a:p>
        </p:txBody>
      </p:sp>
      <p:sp>
        <p:nvSpPr>
          <p:cNvPr id="4" name="Footer Placeholder 3">
            <a:extLst>
              <a:ext uri="{FF2B5EF4-FFF2-40B4-BE49-F238E27FC236}">
                <a16:creationId xmlns:a16="http://schemas.microsoft.com/office/drawing/2014/main" id="{BD9ADBD4-8DBC-89FB-9F54-B864D1796CC5}"/>
              </a:ext>
            </a:extLst>
          </p:cNvPr>
          <p:cNvSpPr>
            <a:spLocks noGrp="1"/>
          </p:cNvSpPr>
          <p:nvPr>
            <p:ph type="ftr" sz="quarter" idx="11"/>
          </p:nvPr>
        </p:nvSpPr>
        <p:spPr/>
        <p:txBody>
          <a:bodyPr/>
          <a:lstStyle/>
          <a:p>
            <a:r>
              <a:rPr lang="en-GB"/>
              <a:t>Indian Institute of Information Technology Raichur</a:t>
            </a:r>
            <a:endParaRPr lang="en-IN"/>
          </a:p>
        </p:txBody>
      </p:sp>
    </p:spTree>
    <p:extLst>
      <p:ext uri="{BB962C8B-B14F-4D97-AF65-F5344CB8AC3E}">
        <p14:creationId xmlns:p14="http://schemas.microsoft.com/office/powerpoint/2010/main" val="2924907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23e2b876bab_0_44"/>
          <p:cNvSpPr txBox="1">
            <a:spLocks noGrp="1"/>
          </p:cNvSpPr>
          <p:nvPr>
            <p:ph type="title"/>
          </p:nvPr>
        </p:nvSpPr>
        <p:spPr>
          <a:xfrm>
            <a:off x="786245" y="54696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 Features of a good denoising system</a:t>
            </a:r>
            <a:endParaRPr/>
          </a:p>
        </p:txBody>
      </p:sp>
      <p:sp>
        <p:nvSpPr>
          <p:cNvPr id="144" name="Google Shape;144;g23e2b876bab_0_44"/>
          <p:cNvSpPr txBox="1">
            <a:spLocks noGrp="1"/>
          </p:cNvSpPr>
          <p:nvPr>
            <p:ph type="body" idx="1"/>
          </p:nvPr>
        </p:nvSpPr>
        <p:spPr>
          <a:xfrm>
            <a:off x="924791" y="2310534"/>
            <a:ext cx="10515600" cy="2887814"/>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IN"/>
              <a:t>Noise reduction</a:t>
            </a:r>
          </a:p>
          <a:p>
            <a:pPr marL="57150" indent="0">
              <a:buSzPts val="2700"/>
              <a:buNone/>
            </a:pPr>
            <a:endParaRPr lang="en-IN"/>
          </a:p>
          <a:p>
            <a:pPr marL="457200" lvl="0" indent="-400050" algn="l" rtl="0">
              <a:spcBef>
                <a:spcPts val="0"/>
              </a:spcBef>
              <a:spcAft>
                <a:spcPts val="0"/>
              </a:spcAft>
              <a:buSzPts val="2700"/>
              <a:buChar char="•"/>
            </a:pPr>
            <a:r>
              <a:rPr lang="en-IN"/>
              <a:t>Preserve Image Features</a:t>
            </a:r>
          </a:p>
          <a:p>
            <a:pPr marL="57150" indent="0">
              <a:spcBef>
                <a:spcPts val="0"/>
              </a:spcBef>
              <a:buSzPts val="2700"/>
              <a:buNone/>
            </a:pPr>
            <a:endParaRPr lang="en-IN"/>
          </a:p>
          <a:p>
            <a:pPr marL="457200" lvl="0" indent="-400050" algn="l" rtl="0">
              <a:spcBef>
                <a:spcPts val="0"/>
              </a:spcBef>
              <a:spcAft>
                <a:spcPts val="0"/>
              </a:spcAft>
              <a:buSzPts val="2700"/>
              <a:buChar char="•"/>
            </a:pPr>
            <a:r>
              <a:rPr lang="en-IN"/>
              <a:t>Speed</a:t>
            </a:r>
          </a:p>
        </p:txBody>
      </p:sp>
    </p:spTree>
    <p:extLst>
      <p:ext uri="{BB962C8B-B14F-4D97-AF65-F5344CB8AC3E}">
        <p14:creationId xmlns:p14="http://schemas.microsoft.com/office/powerpoint/2010/main" val="2180412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3e2b876bab_0_5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Traditional Denoising Methods</a:t>
            </a:r>
            <a:endParaRPr/>
          </a:p>
        </p:txBody>
      </p:sp>
      <p:sp>
        <p:nvSpPr>
          <p:cNvPr id="151" name="Google Shape;151;g23e2b876bab_0_52"/>
          <p:cNvSpPr txBox="1">
            <a:spLocks noGrp="1"/>
          </p:cNvSpPr>
          <p:nvPr>
            <p:ph type="body" idx="1"/>
          </p:nvPr>
        </p:nvSpPr>
        <p:spPr>
          <a:xfrm>
            <a:off x="838200" y="1571100"/>
            <a:ext cx="5257800" cy="4351200"/>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IN"/>
              <a:t>Box Filter</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400050" algn="l" rtl="0">
              <a:spcBef>
                <a:spcPts val="1000"/>
              </a:spcBef>
              <a:spcAft>
                <a:spcPts val="0"/>
              </a:spcAft>
              <a:buSzPts val="2700"/>
              <a:buChar char="•"/>
            </a:pPr>
            <a:r>
              <a:rPr lang="en-IN"/>
              <a:t>Median Filter</a:t>
            </a:r>
            <a:endParaRPr/>
          </a:p>
        </p:txBody>
      </p:sp>
      <p:pic>
        <p:nvPicPr>
          <p:cNvPr id="152" name="Google Shape;152;g23e2b876bab_0_52"/>
          <p:cNvPicPr preferRelativeResize="0"/>
          <p:nvPr/>
        </p:nvPicPr>
        <p:blipFill>
          <a:blip r:embed="rId3">
            <a:alphaModFix/>
          </a:blip>
          <a:stretch>
            <a:fillRect/>
          </a:stretch>
        </p:blipFill>
        <p:spPr>
          <a:xfrm>
            <a:off x="1371225" y="2509288"/>
            <a:ext cx="1177350" cy="1239026"/>
          </a:xfrm>
          <a:prstGeom prst="rect">
            <a:avLst/>
          </a:prstGeom>
          <a:noFill/>
          <a:ln>
            <a:noFill/>
          </a:ln>
        </p:spPr>
      </p:pic>
      <p:sp>
        <p:nvSpPr>
          <p:cNvPr id="153" name="Google Shape;153;g23e2b876bab_0_52"/>
          <p:cNvSpPr txBox="1"/>
          <p:nvPr/>
        </p:nvSpPr>
        <p:spPr>
          <a:xfrm>
            <a:off x="1314650" y="2047600"/>
            <a:ext cx="2644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a:latin typeface="Calibri"/>
                <a:ea typeface="Calibri"/>
                <a:cs typeface="Calibri"/>
                <a:sym typeface="Calibri"/>
              </a:rPr>
              <a:t>Example: 3 x 3 Kernel</a:t>
            </a:r>
            <a:endParaRPr sz="1800">
              <a:latin typeface="Calibri"/>
              <a:ea typeface="Calibri"/>
              <a:cs typeface="Calibri"/>
              <a:sym typeface="Calibri"/>
            </a:endParaRPr>
          </a:p>
        </p:txBody>
      </p:sp>
      <p:sp>
        <p:nvSpPr>
          <p:cNvPr id="154" name="Google Shape;154;g23e2b876bab_0_52"/>
          <p:cNvSpPr txBox="1"/>
          <p:nvPr/>
        </p:nvSpPr>
        <p:spPr>
          <a:xfrm>
            <a:off x="6292400" y="1571100"/>
            <a:ext cx="5401500" cy="2997300"/>
          </a:xfrm>
          <a:prstGeom prst="rect">
            <a:avLst/>
          </a:prstGeom>
          <a:noFill/>
          <a:ln>
            <a:noFill/>
          </a:ln>
        </p:spPr>
        <p:txBody>
          <a:bodyPr spcFirstLastPara="1" wrap="square" lIns="91425" tIns="91425" rIns="91425" bIns="91425" anchor="t" anchorCtr="0">
            <a:spAutoFit/>
          </a:bodyPr>
          <a:lstStyle/>
          <a:p>
            <a:pPr marL="457200" lvl="0" indent="-400050" algn="l" rtl="0">
              <a:lnSpc>
                <a:spcPct val="90000"/>
              </a:lnSpc>
              <a:spcBef>
                <a:spcPts val="1000"/>
              </a:spcBef>
              <a:spcAft>
                <a:spcPts val="0"/>
              </a:spcAft>
              <a:buClr>
                <a:schemeClr val="dk1"/>
              </a:buClr>
              <a:buSzPts val="2700"/>
              <a:buChar char="•"/>
            </a:pPr>
            <a:r>
              <a:rPr lang="en-IN" sz="2800">
                <a:solidFill>
                  <a:schemeClr val="dk1"/>
                </a:solidFill>
                <a:latin typeface="Calibri"/>
                <a:ea typeface="Calibri"/>
                <a:cs typeface="Calibri"/>
                <a:sym typeface="Calibri"/>
              </a:rPr>
              <a:t>Gaussian Filter</a:t>
            </a: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IN" sz="1800">
                <a:solidFill>
                  <a:schemeClr val="dk1"/>
                </a:solidFill>
                <a:latin typeface="Calibri"/>
                <a:ea typeface="Calibri"/>
                <a:cs typeface="Calibri"/>
                <a:sym typeface="Calibri"/>
              </a:rPr>
              <a:t>where (x, y) are the coordinates of the kernel center, and σ is the standard deviation of the Gaussian distribution</a:t>
            </a:r>
            <a:endParaRPr sz="1800">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sz="2800">
              <a:solidFill>
                <a:schemeClr val="dk1"/>
              </a:solidFill>
              <a:latin typeface="Calibri"/>
              <a:ea typeface="Calibri"/>
              <a:cs typeface="Calibri"/>
              <a:sym typeface="Calibri"/>
            </a:endParaRPr>
          </a:p>
        </p:txBody>
      </p:sp>
      <p:pic>
        <p:nvPicPr>
          <p:cNvPr id="155" name="Google Shape;155;g23e2b876bab_0_52"/>
          <p:cNvPicPr preferRelativeResize="0"/>
          <p:nvPr/>
        </p:nvPicPr>
        <p:blipFill>
          <a:blip r:embed="rId4">
            <a:alphaModFix/>
          </a:blip>
          <a:stretch>
            <a:fillRect/>
          </a:stretch>
        </p:blipFill>
        <p:spPr>
          <a:xfrm>
            <a:off x="6936508" y="2133459"/>
            <a:ext cx="2789054" cy="1002841"/>
          </a:xfrm>
          <a:prstGeom prst="rect">
            <a:avLst/>
          </a:prstGeom>
          <a:noFill/>
          <a:ln>
            <a:noFill/>
          </a:ln>
        </p:spPr>
      </p:pic>
      <p:pic>
        <p:nvPicPr>
          <p:cNvPr id="156" name="Google Shape;156;g23e2b876bab_0_52"/>
          <p:cNvPicPr preferRelativeResize="0"/>
          <p:nvPr/>
        </p:nvPicPr>
        <p:blipFill>
          <a:blip r:embed="rId5">
            <a:alphaModFix/>
          </a:blip>
          <a:stretch>
            <a:fillRect/>
          </a:stretch>
        </p:blipFill>
        <p:spPr>
          <a:xfrm>
            <a:off x="1314650" y="4688125"/>
            <a:ext cx="2792094" cy="1865075"/>
          </a:xfrm>
          <a:prstGeom prst="rect">
            <a:avLst/>
          </a:prstGeom>
          <a:noFill/>
          <a:ln>
            <a:noFill/>
          </a:ln>
        </p:spPr>
      </p:pic>
      <p:sp>
        <p:nvSpPr>
          <p:cNvPr id="157" name="Google Shape;157;g23e2b876bab_0_52"/>
          <p:cNvSpPr/>
          <p:nvPr/>
        </p:nvSpPr>
        <p:spPr>
          <a:xfrm>
            <a:off x="2771500" y="4688125"/>
            <a:ext cx="1710900" cy="69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DFFAE3E7-3F32-1DB0-FC10-BD404A8A578E}"/>
              </a:ext>
            </a:extLst>
          </p:cNvPr>
          <p:cNvPicPr>
            <a:picLocks noChangeAspect="1"/>
          </p:cNvPicPr>
          <p:nvPr/>
        </p:nvPicPr>
        <p:blipFill>
          <a:blip r:embed="rId6"/>
          <a:stretch>
            <a:fillRect/>
          </a:stretch>
        </p:blipFill>
        <p:spPr>
          <a:xfrm>
            <a:off x="7535596" y="4200907"/>
            <a:ext cx="2705100" cy="2238375"/>
          </a:xfrm>
          <a:prstGeom prst="rect">
            <a:avLst/>
          </a:prstGeom>
        </p:spPr>
      </p:pic>
    </p:spTree>
    <p:extLst>
      <p:ext uri="{BB962C8B-B14F-4D97-AF65-F5344CB8AC3E}">
        <p14:creationId xmlns:p14="http://schemas.microsoft.com/office/powerpoint/2010/main" val="3148387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3e2b876bab_0_6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Leveraging the Power of GPU</a:t>
            </a:r>
            <a:endParaRPr/>
          </a:p>
        </p:txBody>
      </p:sp>
      <p:sp>
        <p:nvSpPr>
          <p:cNvPr id="3" name="TextBox 2">
            <a:extLst>
              <a:ext uri="{FF2B5EF4-FFF2-40B4-BE49-F238E27FC236}">
                <a16:creationId xmlns:a16="http://schemas.microsoft.com/office/drawing/2014/main" id="{CDF0BBBE-91E1-2B19-E8D3-F517BC747477}"/>
              </a:ext>
            </a:extLst>
          </p:cNvPr>
          <p:cNvSpPr txBox="1"/>
          <p:nvPr/>
        </p:nvSpPr>
        <p:spPr>
          <a:xfrm>
            <a:off x="814426" y="5771042"/>
            <a:ext cx="105563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https://www.researchgate.net/figure/Typical-CPUs-architecture-vs-a-typical-GPUs-architecture-source_fig3_319468789</a:t>
            </a:r>
            <a:endParaRPr lang="en-US" i="1">
              <a:cs typeface="Arial"/>
            </a:endParaRPr>
          </a:p>
        </p:txBody>
      </p:sp>
      <p:pic>
        <p:nvPicPr>
          <p:cNvPr id="4" name="Picture 4">
            <a:extLst>
              <a:ext uri="{FF2B5EF4-FFF2-40B4-BE49-F238E27FC236}">
                <a16:creationId xmlns:a16="http://schemas.microsoft.com/office/drawing/2014/main" id="{4CED2F1C-C545-2C14-993D-483C60F3FC16}"/>
              </a:ext>
            </a:extLst>
          </p:cNvPr>
          <p:cNvPicPr>
            <a:picLocks noChangeAspect="1"/>
          </p:cNvPicPr>
          <p:nvPr/>
        </p:nvPicPr>
        <p:blipFill>
          <a:blip r:embed="rId3"/>
          <a:stretch>
            <a:fillRect/>
          </a:stretch>
        </p:blipFill>
        <p:spPr>
          <a:xfrm>
            <a:off x="2592388" y="2024088"/>
            <a:ext cx="6334818" cy="3259650"/>
          </a:xfrm>
          <a:prstGeom prst="rect">
            <a:avLst/>
          </a:prstGeom>
        </p:spPr>
      </p:pic>
    </p:spTree>
    <p:extLst>
      <p:ext uri="{BB962C8B-B14F-4D97-AF65-F5344CB8AC3E}">
        <p14:creationId xmlns:p14="http://schemas.microsoft.com/office/powerpoint/2010/main" val="290154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6"/>
        <p:cNvGrpSpPr/>
        <p:nvPr/>
      </p:nvGrpSpPr>
      <p:grpSpPr>
        <a:xfrm>
          <a:off x="0" y="0"/>
          <a:ext cx="0" cy="0"/>
          <a:chOff x="0" y="0"/>
          <a:chExt cx="0" cy="0"/>
        </a:xfrm>
      </p:grpSpPr>
      <p:sp>
        <p:nvSpPr>
          <p:cNvPr id="177" name="Google Shape;177;g23e2b876bab_0_1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r>
              <a:rPr lang="en-IN"/>
              <a:t>Parallelization on GPU</a:t>
            </a:r>
            <a:endParaRPr/>
          </a:p>
        </p:txBody>
      </p:sp>
      <p:sp>
        <p:nvSpPr>
          <p:cNvPr id="178" name="Google Shape;178;g23e2b876bab_0_110"/>
          <p:cNvSpPr txBox="1">
            <a:spLocks noGrp="1"/>
          </p:cNvSpPr>
          <p:nvPr>
            <p:ph type="body" idx="1"/>
          </p:nvPr>
        </p:nvSpPr>
        <p:spPr>
          <a:xfrm>
            <a:off x="838200" y="1825625"/>
            <a:ext cx="10515600" cy="4710000"/>
          </a:xfrm>
          <a:prstGeom prst="rect">
            <a:avLst/>
          </a:prstGeom>
        </p:spPr>
        <p:txBody>
          <a:bodyPr spcFirstLastPara="1" wrap="square" lIns="91425" tIns="45700" rIns="91425" bIns="45700" anchor="t" anchorCtr="0">
            <a:normAutofit/>
          </a:bodyPr>
          <a:lstStyle/>
          <a:p>
            <a:pPr marL="457200" lvl="0" indent="-399415" algn="l" rtl="0">
              <a:lnSpc>
                <a:spcPct val="100000"/>
              </a:lnSpc>
              <a:spcBef>
                <a:spcPts val="0"/>
              </a:spcBef>
              <a:spcAft>
                <a:spcPts val="0"/>
              </a:spcAft>
              <a:buSzPct val="137500"/>
              <a:buChar char="•"/>
            </a:pPr>
            <a:r>
              <a:rPr lang="en-IN" sz="2000"/>
              <a:t>GPUs have high memory throughput and make use of numerous lightweight computing cores to benefit from data parallelism. A single GPU device consists of various processing clusters, each having their dedicated cache layers and cores associated with them</a:t>
            </a:r>
            <a:endParaRPr lang="en-US" sz="2000"/>
          </a:p>
          <a:p>
            <a:pPr marL="57785" lvl="0" indent="0" algn="l" rtl="0">
              <a:lnSpc>
                <a:spcPct val="100000"/>
              </a:lnSpc>
              <a:spcBef>
                <a:spcPts val="0"/>
              </a:spcBef>
              <a:spcAft>
                <a:spcPts val="0"/>
              </a:spcAft>
              <a:buSzPct val="137500"/>
              <a:buNone/>
            </a:pPr>
            <a:endParaRPr lang="en-IN" sz="2000"/>
          </a:p>
          <a:p>
            <a:pPr marL="57785" indent="0">
              <a:lnSpc>
                <a:spcPct val="100000"/>
              </a:lnSpc>
              <a:spcBef>
                <a:spcPts val="0"/>
              </a:spcBef>
              <a:buNone/>
            </a:pPr>
            <a:endParaRPr lang="en-IN" sz="2000"/>
          </a:p>
          <a:p>
            <a:pPr indent="-399415">
              <a:lnSpc>
                <a:spcPct val="100000"/>
              </a:lnSpc>
              <a:spcBef>
                <a:spcPts val="0"/>
              </a:spcBef>
              <a:buSzPct val="137500"/>
            </a:pPr>
            <a:r>
              <a:rPr lang="en-IN" sz="2000"/>
              <a:t>GPUs have thousands of cores, which make them suitable for designing parallel computation-intensive applications. Each multiprocessor on a GPU uses a unique architecture called SIMT (Single Instruction, Multiple Thread)</a:t>
            </a:r>
          </a:p>
          <a:p>
            <a:pPr marL="57785" lvl="0" indent="0" algn="l" rtl="0">
              <a:lnSpc>
                <a:spcPct val="100000"/>
              </a:lnSpc>
              <a:spcBef>
                <a:spcPts val="0"/>
              </a:spcBef>
              <a:spcAft>
                <a:spcPts val="0"/>
              </a:spcAft>
              <a:buSzPct val="137500"/>
              <a:buNone/>
            </a:pPr>
            <a:endParaRPr lang="en-IN" sz="2000"/>
          </a:p>
          <a:p>
            <a:pPr marL="57785" indent="0">
              <a:lnSpc>
                <a:spcPct val="100000"/>
              </a:lnSpc>
              <a:spcBef>
                <a:spcPts val="0"/>
              </a:spcBef>
              <a:buSzPct val="137500"/>
              <a:buNone/>
            </a:pPr>
            <a:endParaRPr lang="en-IN" sz="2000"/>
          </a:p>
        </p:txBody>
      </p:sp>
    </p:spTree>
    <p:extLst>
      <p:ext uri="{BB962C8B-B14F-4D97-AF65-F5344CB8AC3E}">
        <p14:creationId xmlns:p14="http://schemas.microsoft.com/office/powerpoint/2010/main" val="3151569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3051</Words>
  <Application>Microsoft Macintosh PowerPoint</Application>
  <PresentationFormat>Widescreen</PresentationFormat>
  <Paragraphs>325</Paragraphs>
  <Slides>59</Slides>
  <Notes>31</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59</vt:i4>
      </vt:variant>
    </vt:vector>
  </HeadingPairs>
  <TitlesOfParts>
    <vt:vector size="66" baseType="lpstr">
      <vt:lpstr>Arial</vt:lpstr>
      <vt:lpstr>Arial,Sans-Serif</vt:lpstr>
      <vt:lpstr>Calibri</vt:lpstr>
      <vt:lpstr>Calibri Light</vt:lpstr>
      <vt:lpstr>Courier New</vt:lpstr>
      <vt:lpstr>Office Theme</vt:lpstr>
      <vt:lpstr>Office Theme</vt:lpstr>
      <vt:lpstr>Efficient Implementation of edge-preserving Denoising Filters on GPUs</vt:lpstr>
      <vt:lpstr>Introduction</vt:lpstr>
      <vt:lpstr>Problem Statement </vt:lpstr>
      <vt:lpstr>What is Noise?</vt:lpstr>
      <vt:lpstr>Types of Noise</vt:lpstr>
      <vt:lpstr> Features of a good denoising system</vt:lpstr>
      <vt:lpstr>Traditional Denoising Methods</vt:lpstr>
      <vt:lpstr>Leveraging the Power of GPU</vt:lpstr>
      <vt:lpstr>Parallelization on GPU</vt:lpstr>
      <vt:lpstr>Using CUDA for GPU Parallelization</vt:lpstr>
      <vt:lpstr>PowerPoint Presentation</vt:lpstr>
      <vt:lpstr>Types of Parallelization</vt:lpstr>
      <vt:lpstr>Algorithm 1:  Bilateral Filter</vt:lpstr>
      <vt:lpstr>Bilateral Filter</vt:lpstr>
      <vt:lpstr>PowerPoint Presentation</vt:lpstr>
      <vt:lpstr>Algorithm 2:  Adaptive Bilateral Filter</vt:lpstr>
      <vt:lpstr>Idea:</vt:lpstr>
      <vt:lpstr>PowerPoint Presentation</vt:lpstr>
      <vt:lpstr>Proposed Work in respect to the algorithm</vt:lpstr>
      <vt:lpstr>PowerPoint Presentation</vt:lpstr>
      <vt:lpstr>PowerPoint Presentation</vt:lpstr>
      <vt:lpstr>Algorithm 3:  Non Local Means + Bilateral Filter</vt:lpstr>
      <vt:lpstr>Idea:</vt:lpstr>
      <vt:lpstr>Non-Local means algorithm:</vt:lpstr>
      <vt:lpstr>NL-means + Bilateral filter:</vt:lpstr>
      <vt:lpstr>PowerPoint Presentation</vt:lpstr>
      <vt:lpstr>PowerPoint Presentation</vt:lpstr>
      <vt:lpstr>Advantages over traditional bilateral filter:</vt:lpstr>
      <vt:lpstr>Proposed Work in respect to the algorithm:</vt:lpstr>
      <vt:lpstr>PowerPoint Presentation</vt:lpstr>
      <vt:lpstr>PowerPoint Presentation</vt:lpstr>
      <vt:lpstr>PowerPoint Presentation</vt:lpstr>
      <vt:lpstr>Literature Review </vt:lpstr>
      <vt:lpstr>GPU Optimizations</vt:lpstr>
      <vt:lpstr>Memory Hierarchies:</vt:lpstr>
      <vt:lpstr>Tiling source image in shared memory</vt:lpstr>
      <vt:lpstr>PowerPoint Presentation</vt:lpstr>
      <vt:lpstr>Precomputing Gaussian intensity kernel:</vt:lpstr>
      <vt:lpstr>Precomputing Gaussian spatial kernel:</vt:lpstr>
      <vt:lpstr>Summary of all the implementations:</vt:lpstr>
      <vt:lpstr>Experiment Setup</vt:lpstr>
      <vt:lpstr>Images used:</vt:lpstr>
      <vt:lpstr>Results:   Experiment-1</vt:lpstr>
      <vt:lpstr>Experiment-2</vt:lpstr>
      <vt:lpstr>Experiment-3</vt:lpstr>
      <vt:lpstr>Experiment-4</vt:lpstr>
      <vt:lpstr>Experiment-5</vt:lpstr>
      <vt:lpstr>Experiment-6</vt:lpstr>
      <vt:lpstr>PSNR Comparisions</vt:lpstr>
      <vt:lpstr>PowerPoint Presentation</vt:lpstr>
      <vt:lpstr>PowerPoint Presentation</vt:lpstr>
      <vt:lpstr>PowerPoint Presentation</vt:lpstr>
      <vt:lpstr>Demonstration</vt:lpstr>
      <vt:lpstr>Conclusion</vt:lpstr>
      <vt:lpstr>Challenges faced</vt:lpstr>
      <vt:lpstr>Contributions: Kushagra Indurkhya</vt:lpstr>
      <vt:lpstr>Contributions: Yashwanth Vallabhu</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Engineering</dc:title>
  <dc:creator>Arun Cyril</dc:creator>
  <cp:lastModifiedBy>Microsoft Office User</cp:lastModifiedBy>
  <cp:revision>3</cp:revision>
  <dcterms:created xsi:type="dcterms:W3CDTF">2021-08-20T07:15:07Z</dcterms:created>
  <dcterms:modified xsi:type="dcterms:W3CDTF">2023-05-08T21:38:10Z</dcterms:modified>
</cp:coreProperties>
</file>